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5"/>
  </p:notesMasterIdLst>
  <p:sldIdLst>
    <p:sldId id="430" r:id="rId3"/>
    <p:sldId id="508" r:id="rId4"/>
    <p:sldId id="504" r:id="rId5"/>
    <p:sldId id="551" r:id="rId6"/>
    <p:sldId id="507" r:id="rId7"/>
    <p:sldId id="550" r:id="rId8"/>
    <p:sldId id="511" r:id="rId9"/>
    <p:sldId id="567" r:id="rId10"/>
    <p:sldId id="566" r:id="rId11"/>
    <p:sldId id="581" r:id="rId12"/>
    <p:sldId id="569" r:id="rId13"/>
    <p:sldId id="601" r:id="rId14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0"/>
    </p:embeddedFont>
    <p:embeddedFont>
      <p:font typeface="Impact" panose="020B0806030902050204" pitchFamily="34" charset="0"/>
      <p:regular r:id="rId21"/>
    </p:embeddedFont>
    <p:embeddedFont>
      <p:font typeface="黑体" panose="02010609060101010101" charset="-122"/>
      <p:regular r:id="rId22"/>
    </p:embeddedFont>
    <p:embeddedFont>
      <p:font typeface="Calibri" panose="020F0502020204030204" charset="0"/>
      <p:regular r:id="rId23"/>
      <p:bold r:id="rId24"/>
      <p:italic r:id="rId25"/>
      <p:boldItalic r:id="rId26"/>
    </p:embeddedFont>
  </p:embeddedFontLst>
  <p:custDataLst>
    <p:tags r:id="rId27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  <p:cmAuthor id="2" name="作者" initials="A" lastIdx="0" clrIdx="1"/>
  <p:cmAuthor id="1483810881" name="WPS_1679281038" initials="W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E66"/>
    <a:srgbClr val="BF4935"/>
    <a:srgbClr val="E87071"/>
    <a:srgbClr val="663A77"/>
    <a:srgbClr val="FFB850"/>
    <a:srgbClr val="01ACBE"/>
    <a:srgbClr val="00A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131" autoAdjust="0"/>
  </p:normalViewPr>
  <p:slideViewPr>
    <p:cSldViewPr snapToGrid="0" showGuides="1">
      <p:cViewPr varScale="1">
        <p:scale>
          <a:sx n="95" d="100"/>
          <a:sy n="95" d="100"/>
        </p:scale>
        <p:origin x="54" y="666"/>
      </p:cViewPr>
      <p:guideLst>
        <p:guide orient="horz" pos="1756"/>
        <p:guide pos="29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-3384" y="-150"/>
      </p:cViewPr>
      <p:guideLst>
        <p:guide orient="horz" pos="3122"/>
        <p:guide pos="21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5.xml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672DF-6095-47EA-9105-DB1717B1FE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56D63-EFB9-4390-93EF-FF429EEEE9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/>
        </p:nvGrpSpPr>
        <p:grpSpPr>
          <a:xfrm>
            <a:off x="0" y="5010944"/>
            <a:ext cx="9144000" cy="139700"/>
            <a:chOff x="0" y="5003800"/>
            <a:chExt cx="8940800" cy="139700"/>
          </a:xfrm>
        </p:grpSpPr>
        <p:sp>
          <p:nvSpPr>
            <p:cNvPr id="7" name="矩形 6"/>
            <p:cNvSpPr/>
            <p:nvPr userDrawn="1"/>
          </p:nvSpPr>
          <p:spPr>
            <a:xfrm>
              <a:off x="0" y="5003800"/>
              <a:ext cx="2235200" cy="1397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2235200" y="5003800"/>
              <a:ext cx="2235200" cy="1397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4470400" y="5003800"/>
              <a:ext cx="2235200" cy="139700"/>
            </a:xfrm>
            <a:prstGeom prst="rect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6705600" y="5003800"/>
              <a:ext cx="2235200" cy="139700"/>
            </a:xfrm>
            <a:prstGeom prst="rect">
              <a:avLst/>
            </a:pr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906" y="97886"/>
            <a:ext cx="1906188" cy="52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 userDrawn="1"/>
        </p:nvSpPr>
        <p:spPr>
          <a:xfrm>
            <a:off x="837860" y="127325"/>
            <a:ext cx="2438739" cy="441161"/>
          </a:xfrm>
          <a:prstGeom prst="roundRect">
            <a:avLst>
              <a:gd name="adj" fmla="val 14242"/>
            </a:avLst>
          </a:prstGeom>
          <a:gradFill flip="none" rotWithShape="1">
            <a:gsLst>
              <a:gs pos="0">
                <a:schemeClr val="accent2">
                  <a:lumMod val="25000"/>
                  <a:lumOff val="75000"/>
                </a:schemeClr>
              </a:gs>
              <a:gs pos="100000">
                <a:srgbClr val="C00000">
                  <a:lumMod val="37000"/>
                  <a:lumOff val="63000"/>
                </a:srgbClr>
              </a:gs>
            </a:gsLst>
            <a:lin ang="13500000" scaled="1"/>
            <a:tileRect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>
              <a:solidFill>
                <a:srgbClr val="FA783A"/>
              </a:solidFill>
            </a:endParaRPr>
          </a:p>
        </p:txBody>
      </p:sp>
      <p:grpSp>
        <p:nvGrpSpPr>
          <p:cNvPr id="14" name="组合 13"/>
          <p:cNvGrpSpPr/>
          <p:nvPr userDrawn="1"/>
        </p:nvGrpSpPr>
        <p:grpSpPr>
          <a:xfrm>
            <a:off x="120544" y="217015"/>
            <a:ext cx="453150" cy="300991"/>
            <a:chOff x="264939" y="188640"/>
            <a:chExt cx="604358" cy="216024"/>
          </a:xfrm>
        </p:grpSpPr>
        <p:sp>
          <p:nvSpPr>
            <p:cNvPr id="15" name="燕尾形 14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C00000">
                <a:alpha val="7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17" name="燕尾形 16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C000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sp>
        <p:nvSpPr>
          <p:cNvPr id="26" name="文本占位符 25"/>
          <p:cNvSpPr>
            <a:spLocks noGrp="1"/>
          </p:cNvSpPr>
          <p:nvPr>
            <p:ph type="body" sz="quarter" idx="13" hasCustomPrompt="1"/>
          </p:nvPr>
        </p:nvSpPr>
        <p:spPr>
          <a:xfrm>
            <a:off x="812799" y="152643"/>
            <a:ext cx="2463800" cy="4191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smtClean="0"/>
              <a:t>点击输入标题内容</a:t>
            </a:r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0" y="5010944"/>
            <a:ext cx="9144000" cy="139700"/>
            <a:chOff x="0" y="5003800"/>
            <a:chExt cx="8940800" cy="139700"/>
          </a:xfrm>
        </p:grpSpPr>
        <p:sp>
          <p:nvSpPr>
            <p:cNvPr id="19" name="矩形 18"/>
            <p:cNvSpPr/>
            <p:nvPr userDrawn="1"/>
          </p:nvSpPr>
          <p:spPr>
            <a:xfrm>
              <a:off x="0" y="5003800"/>
              <a:ext cx="2235200" cy="1397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 userDrawn="1"/>
          </p:nvSpPr>
          <p:spPr>
            <a:xfrm>
              <a:off x="2235200" y="5003800"/>
              <a:ext cx="2235200" cy="1397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 userDrawn="1"/>
          </p:nvSpPr>
          <p:spPr>
            <a:xfrm>
              <a:off x="4470400" y="5003800"/>
              <a:ext cx="2235200" cy="139700"/>
            </a:xfrm>
            <a:prstGeom prst="rect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 userDrawn="1"/>
          </p:nvSpPr>
          <p:spPr>
            <a:xfrm>
              <a:off x="6705600" y="5003800"/>
              <a:ext cx="2235200" cy="139700"/>
            </a:xfrm>
            <a:prstGeom prst="rect">
              <a:avLst/>
            </a:pr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50300" y="4788239"/>
            <a:ext cx="393700" cy="300037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611" y="75610"/>
            <a:ext cx="1904191" cy="521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3079643" y="1956915"/>
            <a:ext cx="1406657" cy="1052685"/>
            <a:chOff x="264939" y="188640"/>
            <a:chExt cx="604358" cy="216024"/>
          </a:xfrm>
        </p:grpSpPr>
        <p:sp>
          <p:nvSpPr>
            <p:cNvPr id="11" name="燕尾形 10"/>
            <p:cNvSpPr/>
            <p:nvPr/>
          </p:nvSpPr>
          <p:spPr>
            <a:xfrm>
              <a:off x="264939" y="188640"/>
              <a:ext cx="216024" cy="216024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12" name="燕尾形 11"/>
            <p:cNvSpPr/>
            <p:nvPr/>
          </p:nvSpPr>
          <p:spPr>
            <a:xfrm>
              <a:off x="454914" y="188640"/>
              <a:ext cx="216024" cy="216024"/>
            </a:xfrm>
            <a:prstGeom prst="chevron">
              <a:avLst/>
            </a:prstGeom>
            <a:solidFill>
              <a:srgbClr val="C00000">
                <a:alpha val="7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>
              <a:off x="653273" y="188640"/>
              <a:ext cx="216024" cy="216024"/>
            </a:xfrm>
            <a:prstGeom prst="chevron">
              <a:avLst/>
            </a:prstGeom>
            <a:solidFill>
              <a:srgbClr val="C0000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sp>
        <p:nvSpPr>
          <p:cNvPr id="18" name="文本占位符 17"/>
          <p:cNvSpPr>
            <a:spLocks noGrp="1"/>
          </p:cNvSpPr>
          <p:nvPr>
            <p:ph type="body" sz="quarter" idx="11" hasCustomPrompt="1"/>
          </p:nvPr>
        </p:nvSpPr>
        <p:spPr>
          <a:xfrm>
            <a:off x="4751662" y="1956914"/>
            <a:ext cx="3685714" cy="608486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1">
                <a:solidFill>
                  <a:srgbClr val="C00000"/>
                </a:solidFill>
              </a:defRPr>
            </a:lvl1pPr>
          </a:lstStyle>
          <a:p>
            <a:pPr lvl="0"/>
            <a:r>
              <a:rPr lang="zh-CN" altLang="en-US" smtClean="0"/>
              <a:t>点击输入章节标题</a:t>
            </a:r>
            <a:endParaRPr lang="zh-CN" altLang="en-US"/>
          </a:p>
        </p:txBody>
      </p:sp>
      <p:sp>
        <p:nvSpPr>
          <p:cNvPr id="19" name="文本占位符 1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662" y="2735066"/>
            <a:ext cx="1404497" cy="397266"/>
          </a:xfrm>
        </p:spPr>
        <p:txBody>
          <a:bodyPr>
            <a:noAutofit/>
          </a:bodyPr>
          <a:lstStyle>
            <a:lvl1pPr marL="285750" indent="-285750" algn="l">
              <a:buClr>
                <a:srgbClr val="C00000"/>
              </a:buClr>
              <a:buFont typeface="Wingdings" panose="05000000000000000000" pitchFamily="2" charset="2"/>
              <a:buChar char="n"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zh-CN" altLang="en-US" smtClean="0"/>
              <a:t>输入副标题</a:t>
            </a:r>
            <a:endParaRPr lang="zh-CN" altLang="en-US"/>
          </a:p>
        </p:txBody>
      </p:sp>
      <p:sp>
        <p:nvSpPr>
          <p:cNvPr id="20" name="文本占位符 17"/>
          <p:cNvSpPr>
            <a:spLocks noGrp="1"/>
          </p:cNvSpPr>
          <p:nvPr>
            <p:ph type="body" sz="quarter" idx="13" hasCustomPrompt="1"/>
          </p:nvPr>
        </p:nvSpPr>
        <p:spPr>
          <a:xfrm>
            <a:off x="6355821" y="2735066"/>
            <a:ext cx="1457781" cy="397266"/>
          </a:xfrm>
        </p:spPr>
        <p:txBody>
          <a:bodyPr>
            <a:noAutofit/>
          </a:bodyPr>
          <a:lstStyle>
            <a:lvl1pPr marL="285750" indent="-285750" algn="l">
              <a:buClr>
                <a:srgbClr val="C00000"/>
              </a:buClr>
              <a:buFont typeface="Wingdings" panose="05000000000000000000" pitchFamily="2" charset="2"/>
              <a:buChar char="n"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zh-CN" altLang="en-US" smtClean="0"/>
              <a:t>输入副标题</a:t>
            </a:r>
            <a:endParaRPr lang="zh-CN" altLang="en-US"/>
          </a:p>
        </p:txBody>
      </p:sp>
      <p:grpSp>
        <p:nvGrpSpPr>
          <p:cNvPr id="21" name="组合 20"/>
          <p:cNvGrpSpPr/>
          <p:nvPr userDrawn="1"/>
        </p:nvGrpSpPr>
        <p:grpSpPr>
          <a:xfrm>
            <a:off x="504826" y="1344409"/>
            <a:ext cx="2574817" cy="2277696"/>
            <a:chOff x="1677608" y="2996952"/>
            <a:chExt cx="1395643" cy="1395643"/>
          </a:xfrm>
        </p:grpSpPr>
        <p:sp>
          <p:nvSpPr>
            <p:cNvPr id="2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hexagon">
              <a:avLst/>
            </a:prstGeom>
            <a:solidFill>
              <a:srgbClr val="C00000"/>
            </a:solidFill>
            <a:ln w="120650">
              <a:solidFill>
                <a:srgbClr val="BF4935"/>
              </a:soli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6" name="文本占位符 15"/>
          <p:cNvSpPr>
            <a:spLocks noGrp="1"/>
          </p:cNvSpPr>
          <p:nvPr>
            <p:ph type="body" sz="quarter" idx="10" hasCustomPrompt="1"/>
          </p:nvPr>
        </p:nvSpPr>
        <p:spPr>
          <a:xfrm>
            <a:off x="394221" y="1411872"/>
            <a:ext cx="2767450" cy="2272908"/>
          </a:xfrm>
        </p:spPr>
        <p:txBody>
          <a:bodyPr anchor="ctr">
            <a:noAutofit/>
          </a:bodyPr>
          <a:lstStyle>
            <a:lvl1pPr marL="0" indent="0" algn="ctr">
              <a:buNone/>
              <a:defRPr sz="10000">
                <a:ln w="57150">
                  <a:noFill/>
                </a:ln>
                <a:solidFill>
                  <a:schemeClr val="bg1"/>
                </a:solidFill>
                <a:effectLst>
                  <a:outerShdw blurRad="101600" dist="76200" dir="2700000" sx="102000" sy="102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14" presetClass="entr" presetSubtype="1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56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by="(-#ppt_w*2)" calcmode="lin" valueType="num">
                      <p:cBhvr rctx="PPT">
                        <p:cTn dur="500" autoRev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</p:anim>
                    <p:anim by="(#ppt_w*0.50)" calcmode="lin" valueType="num">
                      <p:cBhvr>
                        <p:cTn dur="500" decel="50000" autoRev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</p:anim>
                    <p:anim from="(-#ppt_h/2)" to="(#ppt_y)" calcmode="lin" valueType="num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</p:anim>
                    <p:animRot by="21600000">
                      <p:cBhvr>
                        <p:cTn dur="1000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r</p:attrName>
                        </p:attrNameLst>
                      </p:cBhvr>
                    </p:animRo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515" y="131059"/>
            <a:ext cx="1914138" cy="524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rgbClr val="006FC0"/>
                </a:solidFill>
                <a:latin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1631E-EC57-43D7-9F08-B3B8C861FB5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0"/>
            <a:ext cx="9141713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4.emf"/><Relationship Id="rId2" Type="http://schemas.openxmlformats.org/officeDocument/2006/relationships/oleObject" Target="../embeddings/oleObject1.bin"/><Relationship Id="rId1" Type="http://schemas.openxmlformats.org/officeDocument/2006/relationships/hyperlink" Target="https://docs.qq.com/doc/DT2NkTndybEp5a3BP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14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hyperlink" Target="http://passport-tutorials.ouc-online.com.cn/Account/Login?ReturnUrl=%2Fconnect%2Fauthorize%2Fcallback%3Fclient_id%3DLiveUI%26redirect_uri%3Dhttp%253A%252F%252Ftutorials.ouc-online.com.cn%252F%2523%252Fsignin-oidc%2523%26response_type%3Did_token%2520token%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1334770" y="1853565"/>
            <a:ext cx="6728460" cy="2181225"/>
          </a:xfrm>
        </p:spPr>
        <p:txBody>
          <a:bodyPr>
            <a:normAutofit/>
          </a:bodyPr>
          <a:lstStyle/>
          <a:p>
            <a:pPr marL="0" indent="0" fontAlgn="auto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4400" b="1" dirty="0" smtClean="0">
                <a:solidFill>
                  <a:srgbClr val="C00000"/>
                </a:solidFill>
              </a:rPr>
              <a:t> </a:t>
            </a:r>
            <a:r>
              <a:rPr lang="zh-CN" altLang="en-US" sz="4400" b="1" dirty="0">
                <a:solidFill>
                  <a:srgbClr val="C00000"/>
                </a:solidFill>
              </a:rPr>
              <a:t>面授课服务平台</a:t>
            </a:r>
            <a:r>
              <a:rPr lang="zh-CN" altLang="en-US" sz="4400" b="1" dirty="0" smtClean="0">
                <a:solidFill>
                  <a:srgbClr val="C00000"/>
                </a:solidFill>
              </a:rPr>
              <a:t>操作指南</a:t>
            </a:r>
            <a:endParaRPr lang="zh-CN" altLang="en-US" sz="4400" b="1" dirty="0" smtClean="0">
              <a:solidFill>
                <a:srgbClr val="C00000"/>
              </a:solidFill>
            </a:endParaRPr>
          </a:p>
          <a:p>
            <a:pPr marL="0" indent="0" fontAlgn="auto">
              <a:lnSpc>
                <a:spcPct val="150000"/>
              </a:lnSpc>
              <a:spcBef>
                <a:spcPts val="0"/>
              </a:spcBef>
              <a:buNone/>
            </a:pPr>
            <a:endParaRPr lang="zh-CN" altLang="en-US" sz="4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/>
          </a:bodyPr>
          <a:lstStyle/>
          <a:p>
            <a:r>
              <a:rPr lang="en-US" altLang="zh-CN" sz="1600" dirty="0" smtClean="0">
                <a:sym typeface="+mn-ea"/>
              </a:rPr>
              <a:t>3. </a:t>
            </a:r>
            <a:r>
              <a:rPr lang="zh-CN" sz="1600" dirty="0" smtClean="0">
                <a:sym typeface="+mn-ea"/>
              </a:rPr>
              <a:t>直播功能与操作方法</a:t>
            </a:r>
            <a:r>
              <a:rPr lang="en-US" altLang="zh-CN" sz="1600" dirty="0" smtClean="0">
                <a:sym typeface="+mn-ea"/>
              </a:rPr>
              <a:t> - </a:t>
            </a:r>
            <a:r>
              <a:rPr lang="zh-CN" altLang="en-US" sz="1600" dirty="0" smtClean="0">
                <a:sym typeface="+mn-ea"/>
              </a:rPr>
              <a:t>其他功能</a:t>
            </a:r>
            <a:endParaRPr lang="zh-CN" altLang="en-US" sz="1600" dirty="0" smtClean="0"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58358" y="1114975"/>
            <a:ext cx="7583805" cy="11684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endParaRPr lang="zh-CN" sz="1400" dirty="0" smtClean="0"/>
          </a:p>
          <a:p>
            <a:pPr algn="l"/>
            <a:r>
              <a:rPr lang="zh-CN" sz="1400" dirty="0" smtClean="0"/>
              <a:t> </a:t>
            </a:r>
            <a:r>
              <a:rPr lang="en-US" altLang="zh-CN" sz="1400" dirty="0" smtClean="0"/>
              <a:t>          </a:t>
            </a:r>
            <a:r>
              <a:rPr lang="zh-CN" altLang="en-US" sz="1400" dirty="0" smtClean="0"/>
              <a:t>客户端支持</a:t>
            </a:r>
            <a:r>
              <a:rPr lang="en-US" altLang="zh-CN" sz="1400" b="1" dirty="0" smtClean="0"/>
              <a:t>“</a:t>
            </a:r>
            <a:r>
              <a:rPr lang="zh-CN" altLang="en-US" sz="1400" b="1" dirty="0" smtClean="0"/>
              <a:t>直播测试</a:t>
            </a:r>
            <a:r>
              <a:rPr lang="en-US" altLang="zh-CN" sz="1400" b="1" dirty="0" smtClean="0"/>
              <a:t>”</a:t>
            </a:r>
            <a:r>
              <a:rPr lang="zh-CN" altLang="en-US" sz="1400" dirty="0" smtClean="0"/>
              <a:t>模式供老师提前调试设备，如需了解更多功能操作方法</a:t>
            </a:r>
            <a:r>
              <a:rPr lang="zh-CN" sz="1400" dirty="0" smtClean="0"/>
              <a:t>请参考手册：</a:t>
            </a:r>
            <a:endParaRPr lang="zh-CN" sz="1400" dirty="0" smtClean="0"/>
          </a:p>
          <a:p>
            <a:pPr algn="l"/>
            <a:endParaRPr lang="zh-CN" sz="1400" b="1" dirty="0" smtClean="0">
              <a:solidFill>
                <a:srgbClr val="C00000"/>
              </a:solidFill>
            </a:endParaRPr>
          </a:p>
          <a:p>
            <a:pPr algn="l"/>
            <a:r>
              <a:rPr lang="zh-CN" sz="1400" b="1" dirty="0" smtClean="0">
                <a:solidFill>
                  <a:srgbClr val="C00000"/>
                </a:solidFill>
              </a:rPr>
              <a:t> </a:t>
            </a:r>
            <a:r>
              <a:rPr lang="en-US" altLang="zh-CN" sz="1400" b="1" dirty="0" smtClean="0">
                <a:solidFill>
                  <a:srgbClr val="C00000"/>
                </a:solidFill>
              </a:rPr>
              <a:t>       </a:t>
            </a:r>
            <a:r>
              <a:rPr lang="zh-CN" sz="1400" b="1" dirty="0" smtClean="0">
                <a:solidFill>
                  <a:srgbClr val="C00000"/>
                </a:solidFill>
              </a:rPr>
              <a:t>【腾讯文档】其他功能操作手册</a:t>
            </a:r>
            <a:endParaRPr lang="zh-CN" sz="1400" b="1" dirty="0" smtClean="0">
              <a:solidFill>
                <a:srgbClr val="C00000"/>
              </a:solidFill>
            </a:endParaRPr>
          </a:p>
          <a:p>
            <a:pPr algn="l"/>
            <a:r>
              <a:rPr lang="en-US" altLang="zh-CN" sz="1400" b="1" dirty="0" smtClean="0">
                <a:solidFill>
                  <a:srgbClr val="C00000"/>
                </a:solidFill>
              </a:rPr>
              <a:t>        </a:t>
            </a:r>
            <a:r>
              <a:rPr lang="en-US" altLang="zh-CN" sz="1400" dirty="0" smtClean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   </a:t>
            </a:r>
            <a:r>
              <a:rPr lang="zh-CN" sz="1400" dirty="0" smtClean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hlinkClick r:id="rId1" action="ppaction://hlinkfile"/>
              </a:rPr>
              <a:t>https://docs.qq.com/doc/DT2NkTndybEp5a3BP</a:t>
            </a:r>
            <a:r>
              <a:rPr lang="en-US" altLang="zh-CN" sz="1400" b="1" dirty="0" smtClean="0">
                <a:solidFill>
                  <a:srgbClr val="C00000"/>
                </a:solidFill>
                <a:hlinkClick r:id="rId1" action="ppaction://hlinkfile"/>
              </a:rPr>
              <a:t> </a:t>
            </a:r>
            <a:endParaRPr lang="en-US" altLang="zh-CN" sz="14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57045" y="2423795"/>
          <a:ext cx="56292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2" imgW="5629275" imgH="295275" progId="Word.Document.12">
                  <p:embed/>
                </p:oleObj>
              </mc:Choice>
              <mc:Fallback>
                <p:oleObj name="" r:id="rId2" imgW="5629275" imgH="295275" progId="Word.Document.12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57045" y="2423795"/>
                        <a:ext cx="5629275" cy="29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z="1600" dirty="0" smtClean="0">
                <a:sym typeface="+mn-ea"/>
              </a:rPr>
              <a:t>4. </a:t>
            </a:r>
            <a:r>
              <a:rPr lang="zh-CN" sz="1600" dirty="0" smtClean="0">
                <a:sym typeface="+mn-ea"/>
              </a:rPr>
              <a:t>直播回放视频下载</a:t>
            </a:r>
            <a:endParaRPr lang="zh-CN" sz="1600" dirty="0" smtClean="0">
              <a:sym typeface="+mn-ea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8575675" y="4788239"/>
            <a:ext cx="393700" cy="300037"/>
          </a:xfrm>
        </p:spPr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12800" y="711200"/>
            <a:ext cx="7771765" cy="737235"/>
          </a:xfrm>
          <a:prstGeom prst="rect">
            <a:avLst/>
          </a:prstGeom>
        </p:spPr>
        <p:txBody>
          <a:bodyPr wrap="square">
            <a:spAutoFit/>
          </a:bodyPr>
          <a:p>
            <a:pPr algn="l"/>
            <a:r>
              <a:rPr lang="zh-CN" altLang="en-US" sz="1400" dirty="0" smtClean="0">
                <a:sym typeface="+mn-ea"/>
              </a:rPr>
              <a:t>一段时间后，直播视频将自动上传至国开学习网</a:t>
            </a:r>
            <a:r>
              <a:rPr lang="zh-CN" altLang="en-US" sz="1400" b="1" dirty="0" smtClean="0">
                <a:solidFill>
                  <a:srgbClr val="C00000"/>
                </a:solidFill>
                <a:sym typeface="+mn-ea"/>
              </a:rPr>
              <a:t>（注意：国开学习网上仅支持观看无法下载）</a:t>
            </a:r>
            <a:endParaRPr lang="zh-CN" altLang="en-US" sz="1400" b="1" dirty="0" smtClean="0">
              <a:solidFill>
                <a:srgbClr val="C00000"/>
              </a:solidFill>
              <a:sym typeface="+mn-ea"/>
            </a:endParaRPr>
          </a:p>
          <a:p>
            <a:pPr algn="l"/>
            <a:r>
              <a:rPr lang="zh-CN" altLang="en-US" sz="1400" dirty="0" smtClean="0"/>
              <a:t>请从面授课服务平台下载视频并予以保存：点击相应课程右侧</a:t>
            </a:r>
            <a:r>
              <a:rPr lang="en-US" altLang="zh-CN" sz="1400" b="1" dirty="0" smtClean="0"/>
              <a:t>“</a:t>
            </a:r>
            <a:r>
              <a:rPr lang="zh-CN" altLang="en-US" sz="1400" b="1" dirty="0" smtClean="0"/>
              <a:t>管理回放</a:t>
            </a:r>
            <a:r>
              <a:rPr lang="en-US" altLang="zh-CN" sz="1400" b="1" dirty="0" smtClean="0"/>
              <a:t>”</a:t>
            </a:r>
            <a:r>
              <a:rPr lang="zh-CN" altLang="en-US" sz="1400" dirty="0" smtClean="0"/>
              <a:t>按钮进行下载</a:t>
            </a:r>
            <a:endParaRPr lang="zh-CN" altLang="en-US" sz="1400" dirty="0" smtClean="0"/>
          </a:p>
          <a:p>
            <a:pPr algn="l"/>
            <a:r>
              <a:rPr lang="zh-CN" altLang="en-US" sz="1400" b="1" dirty="0" smtClean="0">
                <a:solidFill>
                  <a:srgbClr val="C00000"/>
                </a:solidFill>
                <a:highlight>
                  <a:srgbClr val="FFFF00"/>
                </a:highlight>
              </a:rPr>
              <a:t>（注意：平台上保存有效期仅</a:t>
            </a:r>
            <a:r>
              <a:rPr lang="en-US" altLang="zh-CN" sz="1400" b="1" dirty="0" smtClean="0">
                <a:solidFill>
                  <a:srgbClr val="C00000"/>
                </a:solidFill>
                <a:highlight>
                  <a:srgbClr val="FFFF00"/>
                </a:highlight>
              </a:rPr>
              <a:t>180</a:t>
            </a:r>
            <a:r>
              <a:rPr lang="zh-CN" altLang="en-US" sz="1400" b="1" dirty="0" smtClean="0">
                <a:solidFill>
                  <a:srgbClr val="C00000"/>
                </a:solidFill>
                <a:highlight>
                  <a:srgbClr val="FFFF00"/>
                </a:highlight>
              </a:rPr>
              <a:t>天）</a:t>
            </a:r>
            <a:endParaRPr lang="zh-CN" altLang="en-US" sz="1400" b="1" dirty="0" smtClean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7520" y="1462405"/>
            <a:ext cx="5546725" cy="319913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5703570" y="3606800"/>
            <a:ext cx="243840" cy="13144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63415" y="3086100"/>
            <a:ext cx="179070" cy="13144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63415" y="3331845"/>
            <a:ext cx="179070" cy="13144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flipH="1" flipV="1">
            <a:off x="4940935" y="3414395"/>
            <a:ext cx="768985" cy="1860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639560" y="1260475"/>
            <a:ext cx="2240280" cy="3295650"/>
          </a:xfrm>
          <a:prstGeom prst="rect">
            <a:avLst/>
          </a:prstGeom>
        </p:spPr>
        <p:txBody>
          <a:bodyPr wrap="none">
            <a:noAutofit/>
          </a:bodyPr>
          <a:p>
            <a:pPr algn="ctr"/>
            <a:endParaRPr lang="zh-CN" altLang="en-US" sz="1200" dirty="0" smtClean="0"/>
          </a:p>
        </p:txBody>
      </p:sp>
      <p:sp>
        <p:nvSpPr>
          <p:cNvPr id="8" name="文本框 7"/>
          <p:cNvSpPr txBox="1"/>
          <p:nvPr/>
        </p:nvSpPr>
        <p:spPr>
          <a:xfrm>
            <a:off x="6231890" y="1587500"/>
            <a:ext cx="2738120" cy="3277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en-US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   </a:t>
            </a:r>
            <a:r>
              <a:rPr lang="en-US" sz="18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 1.</a:t>
            </a:r>
            <a:r>
              <a:rPr sz="18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线上导学课应采用现场直播，并能在当前学期回看；</a:t>
            </a:r>
            <a:endParaRPr sz="1800" dirty="0" smtClean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l"/>
            <a:r>
              <a:rPr lang="en-US" sz="18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    2.</a:t>
            </a:r>
            <a:r>
              <a:rPr sz="18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线上导学结束后，辅导教师应及时通过面授课服务平台将课程视频下载保存备查，或提供给课程责任教师上传至学习网课程平台丰富课程音视频资源</a:t>
            </a:r>
            <a:r>
              <a:rPr lang="zh-CN" sz="18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。</a:t>
            </a:r>
            <a:endParaRPr lang="zh-CN" altLang="en-US" sz="18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1080" y="1651000"/>
            <a:ext cx="6744970" cy="2326005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>
          <a:xfrm>
            <a:off x="735330" y="152400"/>
            <a:ext cx="2684145" cy="419100"/>
          </a:xfrm>
        </p:spPr>
        <p:txBody>
          <a:bodyPr>
            <a:normAutofit/>
          </a:bodyPr>
          <a:lstStyle/>
          <a:p>
            <a:r>
              <a:rPr lang="en-US" altLang="zh-CN" sz="1600" dirty="0" smtClean="0">
                <a:sym typeface="+mn-ea"/>
              </a:rPr>
              <a:t>5. </a:t>
            </a:r>
            <a:r>
              <a:rPr lang="zh-CN" altLang="en-US" sz="1600" dirty="0" smtClean="0">
                <a:sym typeface="+mn-ea"/>
              </a:rPr>
              <a:t>学生观看直播及回放</a:t>
            </a:r>
            <a:endParaRPr lang="zh-CN" altLang="en-US" sz="1600" dirty="0" smtClean="0">
              <a:sym typeface="+mn-ea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01370" y="626110"/>
            <a:ext cx="7513955" cy="1383665"/>
          </a:xfrm>
          <a:prstGeom prst="rect">
            <a:avLst/>
          </a:prstGeom>
        </p:spPr>
        <p:txBody>
          <a:bodyPr wrap="square">
            <a:spAutoFit/>
          </a:bodyPr>
          <a:p>
            <a:pPr algn="l"/>
            <a:r>
              <a:rPr lang="zh-CN" altLang="en-US" sz="1400" dirty="0" smtClean="0">
                <a:solidFill>
                  <a:schemeClr val="tx1"/>
                </a:solidFill>
              </a:rPr>
              <a:t>学生登录国开学习网进入相应课程，</a:t>
            </a:r>
            <a:r>
              <a:rPr lang="zh-CN" sz="1400" dirty="0" smtClean="0">
                <a:solidFill>
                  <a:schemeClr val="tx1"/>
                </a:solidFill>
              </a:rPr>
              <a:t>在左侧导航栏点击</a:t>
            </a:r>
            <a:r>
              <a:rPr lang="en-US" altLang="zh-CN" sz="1400" b="1" dirty="0" smtClean="0">
                <a:solidFill>
                  <a:schemeClr val="tx1"/>
                </a:solidFill>
              </a:rPr>
              <a:t>“</a:t>
            </a:r>
            <a:r>
              <a:rPr lang="zh-CN" altLang="en-US" sz="1400" b="1" dirty="0" smtClean="0">
                <a:solidFill>
                  <a:schemeClr val="tx1"/>
                </a:solidFill>
              </a:rPr>
              <a:t>直播</a:t>
            </a:r>
            <a:r>
              <a:rPr lang="en-US" altLang="zh-CN" sz="1400" b="1" dirty="0" smtClean="0">
                <a:solidFill>
                  <a:schemeClr val="tx1"/>
                </a:solidFill>
              </a:rPr>
              <a:t>”</a:t>
            </a:r>
            <a:endParaRPr lang="en-US" altLang="zh-CN" sz="14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1400" b="1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1400" dirty="0" smtClean="0">
                <a:solidFill>
                  <a:schemeClr val="tx1"/>
                </a:solidFill>
              </a:rPr>
              <a:t>选择相应直播课点击右侧</a:t>
            </a:r>
            <a:r>
              <a:rPr lang="en-US" altLang="zh-CN" sz="1400" b="1" dirty="0" smtClean="0">
                <a:solidFill>
                  <a:schemeClr val="tx1"/>
                </a:solidFill>
              </a:rPr>
              <a:t>“</a:t>
            </a:r>
            <a:r>
              <a:rPr lang="zh-CN" altLang="en-US" sz="1400" b="1" dirty="0" smtClean="0">
                <a:solidFill>
                  <a:schemeClr val="tx1"/>
                </a:solidFill>
              </a:rPr>
              <a:t>查看详情</a:t>
            </a:r>
            <a:r>
              <a:rPr lang="en-US" altLang="zh-CN" sz="1400" b="1" dirty="0" smtClean="0">
                <a:solidFill>
                  <a:schemeClr val="tx1"/>
                </a:solidFill>
              </a:rPr>
              <a:t>”</a:t>
            </a:r>
            <a:r>
              <a:rPr lang="zh-CN" altLang="en-US" sz="1400" dirty="0" smtClean="0">
                <a:solidFill>
                  <a:schemeClr val="tx1"/>
                </a:solidFill>
              </a:rPr>
              <a:t>，待直播课页面打开后，点击</a:t>
            </a:r>
            <a:r>
              <a:rPr lang="en-US" altLang="zh-CN" sz="1400" dirty="0" smtClean="0">
                <a:solidFill>
                  <a:schemeClr val="tx1"/>
                </a:solidFill>
              </a:rPr>
              <a:t>“</a:t>
            </a:r>
            <a:r>
              <a:rPr lang="zh-CN" altLang="en-US" sz="1400" b="1" dirty="0" smtClean="0">
                <a:solidFill>
                  <a:schemeClr val="tx1"/>
                </a:solidFill>
              </a:rPr>
              <a:t>加入课堂直播</a:t>
            </a:r>
            <a:r>
              <a:rPr lang="en-US" altLang="zh-CN" sz="1400" b="1" dirty="0" smtClean="0">
                <a:solidFill>
                  <a:schemeClr val="tx1"/>
                </a:solidFill>
              </a:rPr>
              <a:t>”</a:t>
            </a:r>
            <a:r>
              <a:rPr lang="zh-CN" sz="1400" dirty="0" smtClean="0">
                <a:solidFill>
                  <a:schemeClr val="tx1"/>
                </a:solidFill>
              </a:rPr>
              <a:t>或</a:t>
            </a:r>
            <a:r>
              <a:rPr lang="en-US" altLang="zh-CN" sz="1400" b="1" dirty="0" smtClean="0">
                <a:solidFill>
                  <a:schemeClr val="tx1"/>
                </a:solidFill>
              </a:rPr>
              <a:t>“</a:t>
            </a:r>
            <a:r>
              <a:rPr lang="zh-CN" sz="1400" b="1" dirty="0" smtClean="0">
                <a:solidFill>
                  <a:schemeClr val="tx1"/>
                </a:solidFill>
              </a:rPr>
              <a:t>直播回看</a:t>
            </a:r>
            <a:r>
              <a:rPr lang="en-US" altLang="zh-CN" sz="1400" b="1" dirty="0" smtClean="0">
                <a:solidFill>
                  <a:schemeClr val="tx1"/>
                </a:solidFill>
              </a:rPr>
              <a:t>”</a:t>
            </a:r>
            <a:r>
              <a:rPr lang="zh-CN" sz="1400" dirty="0" smtClean="0">
                <a:solidFill>
                  <a:schemeClr val="tx1"/>
                </a:solidFill>
              </a:rPr>
              <a:t>即可（学生通过此路径参与直播或观看回放，满足</a:t>
            </a:r>
            <a:r>
              <a:rPr lang="en-US" altLang="zh-CN" sz="1400" dirty="0" smtClean="0">
                <a:solidFill>
                  <a:schemeClr val="tx1"/>
                </a:solidFill>
              </a:rPr>
              <a:t>P4</a:t>
            </a:r>
            <a:r>
              <a:rPr lang="zh-CN" altLang="en-US" sz="1400" dirty="0" smtClean="0">
                <a:solidFill>
                  <a:schemeClr val="tx1"/>
                </a:solidFill>
              </a:rPr>
              <a:t>设置的</a:t>
            </a:r>
            <a:r>
              <a:rPr lang="zh-CN" sz="1400" dirty="0" smtClean="0">
                <a:solidFill>
                  <a:schemeClr val="tx1"/>
                </a:solidFill>
              </a:rPr>
              <a:t>时长要求可得分</a:t>
            </a:r>
            <a:r>
              <a:rPr lang="zh-CN" sz="1400" dirty="0" smtClean="0">
                <a:solidFill>
                  <a:schemeClr val="tx1"/>
                </a:solidFill>
              </a:rPr>
              <a:t>数）</a:t>
            </a:r>
            <a:endParaRPr lang="zh-CN" altLang="en-US" sz="1400" dirty="0" smtClean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l"/>
            <a:endParaRPr lang="zh-CN" altLang="en-US" sz="1400" dirty="0" smtClean="0"/>
          </a:p>
          <a:p>
            <a:pPr algn="l"/>
            <a:endParaRPr lang="zh-CN" altLang="en-US" sz="1400" b="1" dirty="0" smtClean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5530" y="2909570"/>
            <a:ext cx="549910" cy="16192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46545" y="2909570"/>
            <a:ext cx="231775" cy="20955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l="13362" t="23318" r="16764"/>
          <a:stretch>
            <a:fillRect/>
          </a:stretch>
        </p:blipFill>
        <p:spPr>
          <a:xfrm>
            <a:off x="5055235" y="3516630"/>
            <a:ext cx="1146810" cy="10915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rcRect l="11899" t="9529" r="6829"/>
          <a:stretch>
            <a:fillRect/>
          </a:stretch>
        </p:blipFill>
        <p:spPr>
          <a:xfrm>
            <a:off x="3965575" y="3516630"/>
            <a:ext cx="1003300" cy="1030605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H="1">
            <a:off x="4514850" y="3192145"/>
            <a:ext cx="1883410" cy="37655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983605" y="3211830"/>
            <a:ext cx="803275" cy="35623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140835" y="4605655"/>
            <a:ext cx="652780" cy="264160"/>
          </a:xfrm>
          <a:prstGeom prst="rect">
            <a:avLst/>
          </a:prstGeom>
        </p:spPr>
        <p:txBody>
          <a:bodyPr wrap="none">
            <a:noAutofit/>
          </a:bodyPr>
          <a:p>
            <a:pPr algn="ctr"/>
            <a:r>
              <a:rPr lang="zh-CN" sz="1000" dirty="0" smtClean="0"/>
              <a:t>直播课开始前</a:t>
            </a:r>
            <a:endParaRPr lang="zh-CN" sz="1000" dirty="0" smtClean="0"/>
          </a:p>
        </p:txBody>
      </p:sp>
      <p:sp>
        <p:nvSpPr>
          <p:cNvPr id="16" name="矩形 15"/>
          <p:cNvSpPr/>
          <p:nvPr/>
        </p:nvSpPr>
        <p:spPr>
          <a:xfrm>
            <a:off x="5290820" y="4599305"/>
            <a:ext cx="652780" cy="264160"/>
          </a:xfrm>
          <a:prstGeom prst="rect">
            <a:avLst/>
          </a:prstGeom>
        </p:spPr>
        <p:txBody>
          <a:bodyPr wrap="none">
            <a:noAutofit/>
          </a:bodyPr>
          <a:p>
            <a:pPr algn="ctr"/>
            <a:r>
              <a:rPr lang="zh-CN" sz="1000" dirty="0" smtClean="0"/>
              <a:t>直播课</a:t>
            </a:r>
            <a:r>
              <a:rPr lang="zh-CN" sz="1000" dirty="0" smtClean="0"/>
              <a:t>结束后</a:t>
            </a:r>
            <a:endParaRPr lang="zh-CN" sz="1000" dirty="0" smtClean="0"/>
          </a:p>
        </p:txBody>
      </p:sp>
      <p:sp>
        <p:nvSpPr>
          <p:cNvPr id="8" name="矩形 7"/>
          <p:cNvSpPr/>
          <p:nvPr/>
        </p:nvSpPr>
        <p:spPr>
          <a:xfrm>
            <a:off x="5365750" y="4157345"/>
            <a:ext cx="535305" cy="20256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83050" y="4219575"/>
            <a:ext cx="756285" cy="22161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rcRect t="2082"/>
          <a:stretch>
            <a:fillRect/>
          </a:stretch>
        </p:blipFill>
        <p:spPr>
          <a:xfrm>
            <a:off x="6590030" y="3490595"/>
            <a:ext cx="2205990" cy="1343660"/>
          </a:xfrm>
          <a:prstGeom prst="rect">
            <a:avLst/>
          </a:prstGeom>
        </p:spPr>
      </p:pic>
      <p:sp>
        <p:nvSpPr>
          <p:cNvPr id="14" name="右箭头 13"/>
          <p:cNvSpPr/>
          <p:nvPr/>
        </p:nvSpPr>
        <p:spPr>
          <a:xfrm>
            <a:off x="6297930" y="3977005"/>
            <a:ext cx="200660" cy="187960"/>
          </a:xfrm>
          <a:prstGeom prst="rightArrow">
            <a:avLst>
              <a:gd name="adj1" fmla="val 36486"/>
              <a:gd name="adj2" fmla="val 43243"/>
            </a:avLst>
          </a:prstGeom>
          <a:solidFill>
            <a:srgbClr val="C00000"/>
          </a:solidFill>
          <a:ln w="120650">
            <a:solidFill>
              <a:srgbClr val="BF4935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l"/>
            <a:r>
              <a:rPr lang="zh-CN" altLang="en-US" sz="2000" dirty="0" smtClean="0"/>
              <a:t>目</a:t>
            </a:r>
            <a:r>
              <a:rPr lang="en-US" altLang="zh-CN" sz="2000" dirty="0" smtClean="0"/>
              <a:t>  </a:t>
            </a:r>
            <a:r>
              <a:rPr lang="zh-CN" altLang="en-US" sz="2000" dirty="0" smtClean="0"/>
              <a:t>录</a:t>
            </a:r>
            <a:endParaRPr lang="zh-CN" altLang="en-US" sz="2000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0" name="矩形 7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33830" y="1701165"/>
            <a:ext cx="6426835" cy="39751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 anchor="t" anchorCtr="0">
            <a:spAutoFit/>
          </a:bodyPr>
          <a:lstStyle/>
          <a:p>
            <a:pPr algn="l" defTabSz="913130" fontAlgn="t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登录面授课服务平台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                                          P5-6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矩形 7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02080" y="2822575"/>
            <a:ext cx="7158355" cy="39751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 anchor="t" anchorCtr="0">
            <a:spAutoFit/>
          </a:bodyPr>
          <a:lstStyle/>
          <a:p>
            <a:pPr algn="l" defTabSz="913130" fontAlgn="t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直播课回放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sym typeface="+mn-ea"/>
              </a:rPr>
              <a:t>视频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下载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                                        	P11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矩形 7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56437" y="1618975"/>
            <a:ext cx="477294" cy="582295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>
            <a:spAutoFit/>
          </a:bodyPr>
          <a:lstStyle/>
          <a:p>
            <a:pPr algn="ctr" defTabSz="91313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</a:rPr>
              <a:t>2</a:t>
            </a:r>
            <a:endParaRPr lang="en-US" altLang="zh-CN" sz="3200" b="1" dirty="0" smtClean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30" name="矩形 7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56310" y="2240280"/>
            <a:ext cx="477520" cy="70485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>
            <a:noAutofit/>
          </a:bodyPr>
          <a:lstStyle/>
          <a:p>
            <a:pPr algn="ctr" defTabSz="91313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</a:rPr>
              <a:t>3</a:t>
            </a:r>
            <a:endParaRPr lang="en-US" altLang="zh-CN" sz="3200" b="1" dirty="0" smtClean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37" name="矩形 7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418590" y="1054100"/>
            <a:ext cx="6529070" cy="39751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 anchor="t" anchorCtr="0">
            <a:spAutoFit/>
          </a:bodyPr>
          <a:lstStyle/>
          <a:p>
            <a:pPr algn="l" defTabSz="913130" fontAlgn="t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下载并安装直播客户端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                                    	P3-4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矩形 7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433830" y="2240280"/>
            <a:ext cx="6938645" cy="705485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 anchor="t" anchorCtr="0">
            <a:spAutoFit/>
          </a:bodyPr>
          <a:p>
            <a:pPr algn="l" defTabSz="913130" fontAlgn="t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直播功能与操作方法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				P7-10	            		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矩形 7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56310" y="2822575"/>
            <a:ext cx="477520" cy="582295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>
            <a:spAutoFit/>
          </a:bodyPr>
          <a:p>
            <a:pPr algn="ctr" defTabSz="91313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</a:rPr>
              <a:t>4</a:t>
            </a:r>
            <a:endParaRPr lang="en-US" altLang="zh-CN" sz="3200" b="1" dirty="0" smtClean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4" name="矩形 7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956310" y="3404870"/>
            <a:ext cx="477520" cy="582295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>
            <a:spAutoFit/>
          </a:bodyPr>
          <a:p>
            <a:pPr algn="ctr" defTabSz="91313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</a:rPr>
              <a:t>5</a:t>
            </a:r>
            <a:endParaRPr lang="en-US" altLang="zh-CN" sz="3200" b="1" dirty="0" smtClean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7" name="矩形 7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918205" y="962266"/>
            <a:ext cx="477294" cy="582295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>
            <a:spAutoFit/>
          </a:bodyPr>
          <a:p>
            <a:pPr algn="ctr" defTabSz="91313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</a:rPr>
              <a:t>1</a:t>
            </a:r>
            <a:endParaRPr lang="en-US" altLang="zh-CN" sz="3200" b="1" dirty="0" smtClean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8" name="矩形 7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18590" y="3490595"/>
            <a:ext cx="6937375" cy="397510"/>
          </a:xfrm>
          <a:prstGeom prst="rect">
            <a:avLst/>
          </a:prstGeom>
          <a:noFill/>
          <a:ln w="25400">
            <a:noFill/>
            <a:miter lim="800000"/>
          </a:ln>
        </p:spPr>
        <p:txBody>
          <a:bodyPr wrap="square" lIns="91431" tIns="45716" rIns="91431" bIns="45716" anchor="t" anchorCtr="0">
            <a:spAutoFit/>
          </a:bodyPr>
          <a:p>
            <a:pPr algn="l" defTabSz="913130" fontAlgn="t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学生观看直播及回放</a:t>
            </a:r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 				P12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9" grpId="0"/>
      <p:bldP spid="30" grpId="0"/>
      <p:bldP spid="37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1. </a:t>
            </a:r>
            <a:r>
              <a:rPr lang="zh-CN" altLang="en-US" dirty="0" smtClean="0"/>
              <a:t>下载并安装直播客户端</a:t>
            </a:r>
            <a:endParaRPr lang="en-US" altLang="zh-CN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50570" y="1177925"/>
            <a:ext cx="799973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ym typeface="+mn-ea"/>
              </a:rPr>
              <a:t>请将下方链接粘贴至浏览器中，</a:t>
            </a:r>
            <a:r>
              <a:rPr lang="zh-CN" altLang="en-US" sz="1400" b="1" dirty="0" smtClean="0">
                <a:sym typeface="+mn-ea"/>
              </a:rPr>
              <a:t>下载</a:t>
            </a:r>
            <a:r>
              <a:rPr lang="zh-CN" altLang="en-US" sz="1400" dirty="0" smtClean="0">
                <a:sym typeface="+mn-ea"/>
              </a:rPr>
              <a:t>国开在线直播助手客户端</a:t>
            </a:r>
            <a:endParaRPr lang="zh-CN" altLang="en-US" sz="140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400" b="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400" dirty="0" smtClean="0"/>
          </a:p>
        </p:txBody>
      </p:sp>
      <p:sp>
        <p:nvSpPr>
          <p:cNvPr id="6" name="文本框 5"/>
          <p:cNvSpPr txBox="1"/>
          <p:nvPr/>
        </p:nvSpPr>
        <p:spPr>
          <a:xfrm>
            <a:off x="750570" y="1720850"/>
            <a:ext cx="7016115" cy="3317240"/>
          </a:xfrm>
          <a:prstGeom prst="rect">
            <a:avLst/>
          </a:prstGeom>
        </p:spPr>
        <p:txBody>
          <a:bodyPr wrap="square">
            <a:noAutofit/>
          </a:bodyPr>
          <a:p>
            <a:endParaRPr lang="zh-CN" altLang="en-US" sz="1200" b="0">
              <a:solidFill>
                <a:srgbClr val="000000"/>
              </a:solidFill>
              <a:latin typeface="+mj-ea"/>
              <a:ea typeface="+mj-ea"/>
              <a:cs typeface="+mj-ea"/>
            </a:endParaRPr>
          </a:p>
          <a:p>
            <a:r>
              <a:rPr lang="en-US" altLang="zh-CN" sz="1200" b="0">
                <a:solidFill>
                  <a:srgbClr val="000000"/>
                </a:solidFill>
                <a:latin typeface="+mj-ea"/>
                <a:ea typeface="+mj-ea"/>
                <a:cs typeface="+mj-ea"/>
              </a:rPr>
              <a:t>WINDOWS</a:t>
            </a:r>
            <a:r>
              <a:rPr lang="zh-CN" altLang="en-US" sz="1200" b="0">
                <a:solidFill>
                  <a:srgbClr val="000000"/>
                </a:solidFill>
                <a:latin typeface="+mj-ea"/>
                <a:ea typeface="+mj-ea"/>
                <a:cs typeface="+mj-ea"/>
              </a:rPr>
              <a:t>：</a:t>
            </a:r>
            <a:r>
              <a:rPr lang="zh-CN" altLang="en-US" sz="1000" b="0">
                <a:solidFill>
                  <a:srgbClr val="000000"/>
                </a:solidFill>
                <a:latin typeface="+mj-ea"/>
                <a:ea typeface="+mj-ea"/>
                <a:cs typeface="+mj-ea"/>
              </a:rPr>
              <a:t>https://soft.polyv.net/custom/pro/clients/winCloud/76567140e6/Live-Setup64.exe</a:t>
            </a:r>
            <a:r>
              <a:rPr lang="en-US" altLang="zh-CN" sz="1000" b="0">
                <a:solidFill>
                  <a:srgbClr val="000000"/>
                </a:solidFill>
                <a:latin typeface="+mj-ea"/>
                <a:ea typeface="+mj-ea"/>
                <a:cs typeface="+mj-ea"/>
              </a:rPr>
              <a:t> </a:t>
            </a:r>
            <a:endParaRPr lang="zh-CN" altLang="en-US" sz="1000" b="0">
              <a:solidFill>
                <a:srgbClr val="00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600" b="0">
              <a:solidFill>
                <a:srgbClr val="000000"/>
              </a:solidFill>
              <a:latin typeface="+mj-ea"/>
              <a:ea typeface="+mj-ea"/>
              <a:cs typeface="+mj-ea"/>
            </a:endParaRPr>
          </a:p>
          <a:p>
            <a:r>
              <a:rPr lang="zh-CN" altLang="en-US" sz="1400" b="0">
                <a:solidFill>
                  <a:srgbClr val="000000"/>
                </a:solidFill>
                <a:latin typeface="+mj-ea"/>
                <a:ea typeface="+mj-ea"/>
                <a:cs typeface="+mj-ea"/>
              </a:rPr>
              <a:t>苹果：</a:t>
            </a:r>
            <a:r>
              <a:rPr lang="zh-CN" altLang="en-US" sz="1000" b="0">
                <a:solidFill>
                  <a:srgbClr val="000000"/>
                </a:solidFill>
                <a:latin typeface="+mj-ea"/>
                <a:ea typeface="+mj-ea"/>
                <a:cs typeface="+mj-ea"/>
              </a:rPr>
              <a:t>http://soft.polyv.net/custom/macCloud/76567140e6/4.18.0/Live-Setup.dmg</a:t>
            </a:r>
            <a:r>
              <a:rPr lang="en-US" altLang="zh-CN" sz="1600" b="0">
                <a:solidFill>
                  <a:srgbClr val="000000"/>
                </a:solidFill>
                <a:latin typeface="+mj-ea"/>
                <a:ea typeface="+mj-ea"/>
                <a:cs typeface="+mj-ea"/>
              </a:rPr>
              <a:t> </a:t>
            </a:r>
            <a:endParaRPr lang="en-US" altLang="zh-CN" sz="1600" b="0">
              <a:solidFill>
                <a:srgbClr val="000000"/>
              </a:solidFill>
              <a:latin typeface="+mj-ea"/>
              <a:ea typeface="+mj-ea"/>
              <a:cs typeface="+mj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1. </a:t>
            </a:r>
            <a:r>
              <a:rPr lang="zh-CN" altLang="en-US" dirty="0" smtClean="0"/>
              <a:t>下载并安装直播客户端</a:t>
            </a:r>
            <a:endParaRPr lang="en-US" altLang="zh-CN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50570" y="756920"/>
            <a:ext cx="799973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b="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400" dirty="0" smtClean="0"/>
          </a:p>
        </p:txBody>
      </p:sp>
      <p:sp>
        <p:nvSpPr>
          <p:cNvPr id="7" name="矩形 6"/>
          <p:cNvSpPr/>
          <p:nvPr/>
        </p:nvSpPr>
        <p:spPr>
          <a:xfrm>
            <a:off x="750570" y="817880"/>
            <a:ext cx="7999730" cy="141478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400" dirty="0" smtClean="0">
                <a:sym typeface="+mn-ea"/>
              </a:rPr>
              <a:t>打开下载文件，点击</a:t>
            </a:r>
            <a:r>
              <a:rPr lang="en-US" altLang="zh-CN" sz="1400" b="1" dirty="0" smtClean="0">
                <a:sym typeface="+mn-ea"/>
              </a:rPr>
              <a:t>“</a:t>
            </a:r>
            <a:r>
              <a:rPr lang="zh-CN" altLang="en-US" sz="1400" b="1" dirty="0" smtClean="0">
                <a:sym typeface="+mn-ea"/>
              </a:rPr>
              <a:t>一键安装</a:t>
            </a:r>
            <a:r>
              <a:rPr lang="en-US" altLang="zh-CN" sz="1400" b="1" dirty="0" smtClean="0">
                <a:sym typeface="+mn-ea"/>
              </a:rPr>
              <a:t>” </a:t>
            </a:r>
            <a:r>
              <a:rPr lang="zh-CN" altLang="en-US" sz="1400" dirty="0" smtClean="0">
                <a:sym typeface="+mn-ea"/>
              </a:rPr>
              <a:t>安装客户端</a:t>
            </a:r>
            <a:endParaRPr lang="zh-CN" altLang="en-US" sz="1400" dirty="0" smtClean="0">
              <a:sym typeface="+mn-ea"/>
            </a:endParaRPr>
          </a:p>
          <a:p>
            <a:endParaRPr lang="zh-CN" sz="1400" dirty="0" smtClean="0">
              <a:sym typeface="+mn-ea"/>
            </a:endParaRPr>
          </a:p>
          <a:p>
            <a:r>
              <a:rPr lang="zh-CN" sz="1400" dirty="0" smtClean="0">
                <a:sym typeface="+mn-ea"/>
              </a:rPr>
              <a:t>安装完成后，桌面上出现如右下客户端图标</a:t>
            </a:r>
            <a:r>
              <a:rPr lang="en-US" altLang="zh-CN" sz="1400" dirty="0" smtClean="0">
                <a:sym typeface="+mn-ea"/>
              </a:rPr>
              <a:t>  </a:t>
            </a:r>
            <a:r>
              <a:rPr lang="zh-CN" altLang="en-US" sz="1600" b="1" dirty="0" smtClean="0">
                <a:solidFill>
                  <a:srgbClr val="C00000"/>
                </a:solidFill>
                <a:highlight>
                  <a:srgbClr val="FFFF00"/>
                </a:highlight>
                <a:sym typeface="+mn-ea"/>
              </a:rPr>
              <a:t>（</a:t>
            </a:r>
            <a:r>
              <a:rPr lang="zh-CN" sz="1600" b="1" dirty="0" smtClean="0">
                <a:solidFill>
                  <a:srgbClr val="C00000"/>
                </a:solidFill>
                <a:highlight>
                  <a:srgbClr val="FFFF00"/>
                </a:highlight>
                <a:sym typeface="+mn-ea"/>
              </a:rPr>
              <a:t>注意：此时无需打开客户端</a:t>
            </a:r>
            <a:r>
              <a:rPr lang="en-US" altLang="zh-CN" sz="1600" b="1" dirty="0" smtClean="0">
                <a:solidFill>
                  <a:srgbClr val="C00000"/>
                </a:solidFill>
                <a:highlight>
                  <a:srgbClr val="FFFF00"/>
                </a:highlight>
                <a:sym typeface="+mn-ea"/>
              </a:rPr>
              <a:t>! </a:t>
            </a:r>
            <a:r>
              <a:rPr lang="zh-CN" sz="1600" b="1" dirty="0" smtClean="0">
                <a:solidFill>
                  <a:srgbClr val="C00000"/>
                </a:solidFill>
                <a:highlight>
                  <a:srgbClr val="FFFF00"/>
                </a:highlight>
                <a:sym typeface="+mn-ea"/>
              </a:rPr>
              <a:t>）</a:t>
            </a:r>
            <a:endParaRPr lang="zh-CN" sz="1600" b="1" u="sng" dirty="0" smtClean="0">
              <a:solidFill>
                <a:srgbClr val="C00000"/>
              </a:solidFill>
            </a:endParaRPr>
          </a:p>
          <a:p>
            <a:endParaRPr lang="zh-CN" altLang="en-US" sz="140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400" b="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400" dirty="0" smtClean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0400" y="1649095"/>
            <a:ext cx="2905760" cy="30270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8665" y="2479040"/>
            <a:ext cx="1066800" cy="12573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371725" y="4225925"/>
            <a:ext cx="2200910" cy="4083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2. </a:t>
            </a:r>
            <a:r>
              <a:rPr lang="zh-CN" altLang="en-US" dirty="0" smtClean="0"/>
              <a:t>登录面授课服务平台</a:t>
            </a:r>
            <a:endParaRPr lang="en-US" altLang="zh-CN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3608" y="829225"/>
            <a:ext cx="7659370" cy="953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1400" dirty="0" smtClean="0"/>
              <a:t>打开网址 </a:t>
            </a:r>
            <a:r>
              <a:rPr lang="en-US" altLang="zh-CN" sz="1400" dirty="0" smtClean="0">
                <a:hlinkClick r:id="rId1"/>
              </a:rPr>
              <a:t> </a:t>
            </a:r>
            <a:r>
              <a:rPr sz="1400" dirty="0">
                <a:latin typeface="+mj-ea"/>
                <a:ea typeface="+mj-ea"/>
                <a:hlinkClick r:id="rId1"/>
              </a:rPr>
              <a:t>http://tutorials.ouc-online.com.cn/</a:t>
            </a:r>
            <a:r>
              <a:rPr lang="en-US" sz="1400" dirty="0">
                <a:latin typeface="+mj-ea"/>
                <a:ea typeface="+mj-ea"/>
                <a:hlinkClick r:id="rId1"/>
              </a:rPr>
              <a:t>  </a:t>
            </a:r>
            <a:endParaRPr sz="1400" dirty="0"/>
          </a:p>
          <a:p>
            <a:pPr algn="l"/>
            <a:endParaRPr lang="en-US" altLang="zh-CN" sz="1400" dirty="0" smtClean="0"/>
          </a:p>
          <a:p>
            <a:pPr algn="l"/>
            <a:r>
              <a:rPr lang="zh-CN" altLang="en-US" sz="1400" dirty="0"/>
              <a:t>点击右上角</a:t>
            </a:r>
            <a:r>
              <a:rPr lang="en-US" altLang="zh-CN" sz="1400" dirty="0"/>
              <a:t> “</a:t>
            </a:r>
            <a:r>
              <a:rPr lang="zh-CN" altLang="en-US" sz="1400" b="1" dirty="0"/>
              <a:t>学习网账号登录面授服务平台</a:t>
            </a:r>
            <a:r>
              <a:rPr lang="en-US" altLang="zh-CN" sz="1400" b="1" dirty="0"/>
              <a:t>” </a:t>
            </a:r>
            <a:r>
              <a:rPr lang="zh-CN" altLang="en-US" sz="1400" dirty="0"/>
              <a:t>按钮，跳转学习网登录页面，输入登录名、密码即可</a:t>
            </a:r>
            <a:endParaRPr lang="en-US" altLang="zh-CN" sz="1400" dirty="0" smtClean="0"/>
          </a:p>
          <a:p>
            <a:endParaRPr lang="en-US" altLang="zh-CN" sz="1400" dirty="0" smtClean="0"/>
          </a:p>
        </p:txBody>
      </p:sp>
      <p:pic>
        <p:nvPicPr>
          <p:cNvPr id="103" name="图片 102"/>
          <p:cNvPicPr/>
          <p:nvPr/>
        </p:nvPicPr>
        <p:blipFill>
          <a:blip r:embed="rId2"/>
          <a:stretch>
            <a:fillRect/>
          </a:stretch>
        </p:blipFill>
        <p:spPr>
          <a:xfrm>
            <a:off x="5222240" y="1827530"/>
            <a:ext cx="3669665" cy="22180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右箭头 3"/>
          <p:cNvSpPr/>
          <p:nvPr/>
        </p:nvSpPr>
        <p:spPr>
          <a:xfrm>
            <a:off x="4921250" y="2903855"/>
            <a:ext cx="200660" cy="187960"/>
          </a:xfrm>
          <a:prstGeom prst="rightArrow">
            <a:avLst>
              <a:gd name="adj1" fmla="val 36486"/>
              <a:gd name="adj2" fmla="val 43243"/>
            </a:avLst>
          </a:prstGeom>
          <a:solidFill>
            <a:srgbClr val="C00000"/>
          </a:solidFill>
          <a:ln w="120650">
            <a:solidFill>
              <a:srgbClr val="BF4935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73900" y="2743200"/>
            <a:ext cx="1582420" cy="103568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745" y="1827530"/>
            <a:ext cx="4575175" cy="225234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216275" y="2390775"/>
            <a:ext cx="1040765" cy="2432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CN" dirty="0" smtClean="0"/>
              <a:t>2.  </a:t>
            </a:r>
            <a:r>
              <a:rPr lang="zh-CN" altLang="en-US" dirty="0" smtClean="0"/>
              <a:t>登录</a:t>
            </a:r>
            <a:r>
              <a:rPr lang="zh-CN" altLang="en-US" dirty="0" smtClean="0"/>
              <a:t>面授课服务平台</a:t>
            </a:r>
            <a:endParaRPr lang="en-US" altLang="zh-CN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8750300" y="5065734"/>
            <a:ext cx="393700" cy="300037"/>
          </a:xfrm>
        </p:spPr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50570" y="756920"/>
            <a:ext cx="8237855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进入面授课服务平台，点击左侧</a:t>
            </a:r>
            <a:r>
              <a:rPr lang="en-US" altLang="zh-CN" sz="1400" dirty="0" smtClean="0"/>
              <a:t> </a:t>
            </a:r>
            <a:r>
              <a:rPr lang="en-US" altLang="zh-CN" sz="1400" b="1" dirty="0" smtClean="0"/>
              <a:t>“</a:t>
            </a:r>
            <a:r>
              <a:rPr lang="zh-CN" altLang="en-US" sz="1400" b="1" dirty="0" smtClean="0"/>
              <a:t>教学</a:t>
            </a:r>
            <a:r>
              <a:rPr lang="en-US" altLang="zh-CN" sz="1400" b="1" dirty="0" smtClean="0"/>
              <a:t>”</a:t>
            </a:r>
            <a:r>
              <a:rPr lang="zh-CN" altLang="en-US" sz="1400" dirty="0" smtClean="0">
                <a:sym typeface="+mn-ea"/>
              </a:rPr>
              <a:t>，</a:t>
            </a:r>
            <a:r>
              <a:rPr lang="zh-CN" altLang="en-US" sz="1400" dirty="0" smtClean="0"/>
              <a:t>显示当前学期的直播课表</a:t>
            </a:r>
            <a:endParaRPr lang="zh-CN" altLang="en-US" sz="1400" dirty="0" smtClean="0"/>
          </a:p>
          <a:p>
            <a:endParaRPr lang="zh-CN" altLang="en-US" sz="1400" dirty="0" smtClean="0"/>
          </a:p>
          <a:p>
            <a:r>
              <a:rPr lang="zh-CN" altLang="en-US" sz="1400" dirty="0" smtClean="0"/>
              <a:t>找到需要开启直播的课程，</a:t>
            </a:r>
            <a:r>
              <a:rPr lang="zh-CN" altLang="en-US" sz="1400">
                <a:solidFill>
                  <a:srgbClr val="333333"/>
                </a:solidFill>
                <a:latin typeface="+mj-ea"/>
                <a:ea typeface="+mj-ea"/>
                <a:cs typeface="+mj-ea"/>
                <a:sym typeface="+mn-ea"/>
              </a:rPr>
              <a:t>点击右侧</a:t>
            </a:r>
            <a:r>
              <a:rPr lang="en-US" altLang="zh-CN" sz="1400" b="1" dirty="0" smtClean="0">
                <a:sym typeface="+mn-ea"/>
              </a:rPr>
              <a:t>“客户端</a:t>
            </a:r>
            <a:r>
              <a:rPr lang="zh-CN" altLang="en-US" sz="1400" b="1" dirty="0" smtClean="0">
                <a:sym typeface="+mn-ea"/>
              </a:rPr>
              <a:t>开</a:t>
            </a:r>
            <a:r>
              <a:rPr lang="en-US" altLang="zh-CN" sz="1400" b="1" dirty="0" smtClean="0">
                <a:sym typeface="+mn-ea"/>
              </a:rPr>
              <a:t>播”</a:t>
            </a:r>
            <a:r>
              <a:rPr lang="zh-CN" altLang="en-US" sz="1400">
                <a:solidFill>
                  <a:srgbClr val="FF0000"/>
                </a:solidFill>
                <a:latin typeface="+mj-ea"/>
                <a:ea typeface="+mj-ea"/>
                <a:cs typeface="+mj-ea"/>
                <a:sym typeface="+mn-ea"/>
              </a:rPr>
              <a:t> </a:t>
            </a:r>
            <a:r>
              <a:rPr lang="zh-CN" altLang="en-US" sz="1400" dirty="0" smtClean="0">
                <a:sym typeface="+mn-ea"/>
              </a:rPr>
              <a:t>，</a:t>
            </a:r>
            <a:r>
              <a:rPr lang="zh-CN" altLang="en-US" sz="1400" dirty="0" smtClean="0">
                <a:sym typeface="+mn-ea"/>
              </a:rPr>
              <a:t>出现弹窗提示后，点击</a:t>
            </a:r>
            <a:r>
              <a:rPr lang="en-US" sz="1400" b="1" dirty="0" smtClean="0">
                <a:sym typeface="+mn-ea"/>
              </a:rPr>
              <a:t>“</a:t>
            </a:r>
            <a:r>
              <a:rPr sz="1400" b="1" dirty="0" smtClean="0">
                <a:sym typeface="+mn-ea"/>
              </a:rPr>
              <a:t>打开国开在线直播助手</a:t>
            </a:r>
            <a:r>
              <a:rPr lang="en-US" sz="1400" b="1" dirty="0" smtClean="0">
                <a:sym typeface="+mn-ea"/>
              </a:rPr>
              <a:t>”</a:t>
            </a:r>
            <a:endParaRPr sz="1400" b="1" dirty="0" smtClean="0"/>
          </a:p>
          <a:p>
            <a:endParaRPr lang="zh-CN" altLang="en-US" sz="1400" b="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400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620" y="1654810"/>
            <a:ext cx="5879465" cy="307721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74625" y="2454275"/>
            <a:ext cx="865505" cy="19240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32730" y="3886835"/>
            <a:ext cx="313055" cy="1917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l="30517" r="27837" b="56447"/>
          <a:stretch>
            <a:fillRect/>
          </a:stretch>
        </p:blipFill>
        <p:spPr>
          <a:xfrm>
            <a:off x="6369685" y="2374265"/>
            <a:ext cx="2684780" cy="16637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572375" y="3029585"/>
            <a:ext cx="722630" cy="19812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6091555" y="3157220"/>
            <a:ext cx="200660" cy="187960"/>
          </a:xfrm>
          <a:prstGeom prst="rightArrow">
            <a:avLst>
              <a:gd name="adj1" fmla="val 36486"/>
              <a:gd name="adj2" fmla="val 43243"/>
            </a:avLst>
          </a:prstGeom>
          <a:solidFill>
            <a:srgbClr val="C00000"/>
          </a:solidFill>
          <a:ln w="120650">
            <a:solidFill>
              <a:srgbClr val="BF4935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60000"/>
          </a:bodyPr>
          <a:lstStyle/>
          <a:p>
            <a:r>
              <a:rPr lang="en-US" altLang="zh-CN" dirty="0" smtClean="0"/>
              <a:t>3. </a:t>
            </a:r>
            <a:r>
              <a:rPr lang="zh-CN" dirty="0" smtClean="0"/>
              <a:t>直播功能与操作方法</a:t>
            </a:r>
            <a:r>
              <a:rPr lang="en-US" altLang="zh-CN" dirty="0" smtClean="0"/>
              <a:t> - </a:t>
            </a:r>
            <a:r>
              <a:rPr lang="zh-CN" altLang="en-US" dirty="0" smtClean="0"/>
              <a:t>客户端界面</a:t>
            </a:r>
            <a:endParaRPr lang="zh-CN" altLang="en-US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2010" y="952500"/>
            <a:ext cx="7227570" cy="40697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83920" y="1207135"/>
            <a:ext cx="394970" cy="226758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68905" y="1431290"/>
            <a:ext cx="2338705" cy="22161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1230" y="2568575"/>
            <a:ext cx="254000" cy="36385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15405" y="4648200"/>
            <a:ext cx="550545" cy="17589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73040" y="4648200"/>
            <a:ext cx="1094105" cy="37401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2010" y="4496435"/>
            <a:ext cx="476250" cy="32766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32175" y="1217295"/>
            <a:ext cx="1068705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00">
                <a:solidFill>
                  <a:srgbClr val="FF0000"/>
                </a:solidFill>
              </a:rPr>
              <a:t>鼠标操作画笔工具</a:t>
            </a:r>
            <a:endParaRPr lang="zh-CN" altLang="en-US" sz="800">
              <a:solidFill>
                <a:srgbClr val="FF0000"/>
              </a:solidFill>
            </a:endParaRPr>
          </a:p>
        </p:txBody>
      </p:sp>
      <p:cxnSp>
        <p:nvCxnSpPr>
          <p:cNvPr id="16" name="直接箭头连接符 15"/>
          <p:cNvCxnSpPr>
            <a:stCxn id="10" idx="3"/>
          </p:cNvCxnSpPr>
          <p:nvPr/>
        </p:nvCxnSpPr>
        <p:spPr>
          <a:xfrm>
            <a:off x="1205230" y="2750820"/>
            <a:ext cx="402590" cy="1149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156835" y="4446905"/>
            <a:ext cx="1327785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800">
                <a:solidFill>
                  <a:srgbClr val="FF0000"/>
                </a:solidFill>
              </a:rPr>
              <a:t>设置画面比例、切换等</a:t>
            </a:r>
            <a:endParaRPr lang="zh-CN" altLang="en-US" sz="8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24040" y="4635500"/>
            <a:ext cx="899795" cy="213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800">
                <a:solidFill>
                  <a:srgbClr val="FF0000"/>
                </a:solidFill>
              </a:rPr>
              <a:t>关闭学生发言</a:t>
            </a:r>
            <a:endParaRPr lang="zh-CN" altLang="en-US" sz="80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465580" y="4358640"/>
            <a:ext cx="1748155" cy="3898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1200" b="1">
                <a:solidFill>
                  <a:schemeClr val="accent4"/>
                </a:solidFill>
              </a:rPr>
              <a:t>点击此按钮开始直播课</a:t>
            </a:r>
            <a:endParaRPr lang="zh-CN" altLang="en-US" sz="1200" b="1">
              <a:solidFill>
                <a:schemeClr val="accent4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1105535" y="4530725"/>
            <a:ext cx="360045" cy="57785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50570" y="509905"/>
            <a:ext cx="7999730" cy="521970"/>
          </a:xfrm>
          <a:prstGeom prst="rect">
            <a:avLst/>
          </a:prstGeom>
        </p:spPr>
        <p:txBody>
          <a:bodyPr wrap="square">
            <a:spAutoFit/>
          </a:bodyPr>
          <a:p>
            <a:endParaRPr lang="zh-CN" altLang="en-US" sz="1400" b="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400" dirty="0" smtClean="0"/>
          </a:p>
        </p:txBody>
      </p:sp>
      <p:sp>
        <p:nvSpPr>
          <p:cNvPr id="23" name="矩形 22"/>
          <p:cNvSpPr/>
          <p:nvPr/>
        </p:nvSpPr>
        <p:spPr>
          <a:xfrm>
            <a:off x="750570" y="599440"/>
            <a:ext cx="7999730" cy="521970"/>
          </a:xfrm>
          <a:prstGeom prst="rect">
            <a:avLst/>
          </a:prstGeom>
        </p:spPr>
        <p:txBody>
          <a:bodyPr wrap="square">
            <a:spAutoFit/>
          </a:bodyPr>
          <a:p>
            <a:endParaRPr lang="zh-CN" altLang="en-US" sz="1400" b="0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endParaRPr lang="zh-CN" altLang="en-US" sz="1400" dirty="0" smtClean="0"/>
          </a:p>
        </p:txBody>
      </p:sp>
      <p:sp>
        <p:nvSpPr>
          <p:cNvPr id="27" name="矩形 26"/>
          <p:cNvSpPr/>
          <p:nvPr/>
        </p:nvSpPr>
        <p:spPr>
          <a:xfrm>
            <a:off x="812993" y="630470"/>
            <a:ext cx="7452360" cy="27559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1200" dirty="0" smtClean="0"/>
              <a:t>开课前请调试好设备，并提前熟悉客户端界面及各项功能的使用方法，点击左下角</a:t>
            </a:r>
            <a:r>
              <a:rPr lang="en-US" altLang="zh-CN" sz="1200" b="1" dirty="0" smtClean="0"/>
              <a:t>“</a:t>
            </a:r>
            <a:r>
              <a:rPr lang="zh-CN" altLang="en-US" sz="1200" b="1" dirty="0" smtClean="0"/>
              <a:t>开始</a:t>
            </a:r>
            <a:r>
              <a:rPr lang="en-US" altLang="zh-CN" sz="1200" b="1" dirty="0" smtClean="0"/>
              <a:t>”</a:t>
            </a:r>
            <a:r>
              <a:rPr lang="zh-CN" altLang="en-US" sz="1200" dirty="0" smtClean="0"/>
              <a:t>按钮正式开启直播课</a:t>
            </a:r>
            <a:endParaRPr lang="zh-CN" altLang="en-US" sz="1200" dirty="0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60000"/>
          </a:bodyPr>
          <a:lstStyle/>
          <a:p>
            <a:r>
              <a:rPr lang="en-US" altLang="zh-CN" dirty="0" smtClean="0">
                <a:sym typeface="+mn-ea"/>
              </a:rPr>
              <a:t>3. </a:t>
            </a:r>
            <a:r>
              <a:rPr lang="zh-CN" dirty="0" smtClean="0">
                <a:sym typeface="+mn-ea"/>
              </a:rPr>
              <a:t>直播功能与操作方法</a:t>
            </a:r>
            <a:r>
              <a:rPr lang="en-US" altLang="zh-CN" dirty="0" smtClean="0">
                <a:sym typeface="+mn-ea"/>
              </a:rPr>
              <a:t> - </a:t>
            </a:r>
            <a:r>
              <a:rPr lang="zh-CN" altLang="en-US" dirty="0" smtClean="0">
                <a:sym typeface="+mn-ea"/>
              </a:rPr>
              <a:t>屏幕共享</a:t>
            </a:r>
            <a:endParaRPr lang="zh-CN" altLang="en-US" dirty="0" smtClean="0">
              <a:sym typeface="+mn-ea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800" y="883920"/>
            <a:ext cx="7400925" cy="41592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960370" y="883920"/>
            <a:ext cx="1050290" cy="27305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2800" y="1584960"/>
            <a:ext cx="488950" cy="42418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78915" y="1710690"/>
            <a:ext cx="440944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rgbClr val="FF0000"/>
                </a:solidFill>
              </a:rPr>
              <a:t>建议点击</a:t>
            </a:r>
            <a:r>
              <a:rPr lang="en-US" altLang="zh-CN" sz="1000" b="1">
                <a:solidFill>
                  <a:srgbClr val="FF0000"/>
                </a:solidFill>
              </a:rPr>
              <a:t>“</a:t>
            </a:r>
            <a:r>
              <a:rPr lang="zh-CN" altLang="en-US" sz="1000" b="1">
                <a:solidFill>
                  <a:srgbClr val="FF0000"/>
                </a:solidFill>
              </a:rPr>
              <a:t>屏幕共享</a:t>
            </a:r>
            <a:r>
              <a:rPr lang="en-US" altLang="zh-CN" sz="1000" b="1">
                <a:solidFill>
                  <a:srgbClr val="FF0000"/>
                </a:solidFill>
              </a:rPr>
              <a:t>”</a:t>
            </a:r>
            <a:r>
              <a:rPr lang="zh-CN" altLang="en-US" sz="1000" b="1">
                <a:solidFill>
                  <a:srgbClr val="FF0000"/>
                </a:solidFill>
              </a:rPr>
              <a:t>（</a:t>
            </a:r>
            <a:r>
              <a:rPr lang="en-US" altLang="zh-CN" sz="1000" b="1">
                <a:solidFill>
                  <a:srgbClr val="FF0000"/>
                </a:solidFill>
              </a:rPr>
              <a:t> </a:t>
            </a:r>
            <a:r>
              <a:rPr lang="zh-CN" altLang="en-US" sz="1000" b="1">
                <a:solidFill>
                  <a:srgbClr val="FF0000"/>
                </a:solidFill>
              </a:rPr>
              <a:t>选择</a:t>
            </a:r>
            <a:r>
              <a:rPr lang="en-US" altLang="zh-CN" sz="1000" b="1">
                <a:solidFill>
                  <a:srgbClr val="FF0000"/>
                </a:solidFill>
              </a:rPr>
              <a:t>“</a:t>
            </a:r>
            <a:r>
              <a:rPr lang="zh-CN" altLang="en-US" sz="1000" b="1">
                <a:solidFill>
                  <a:srgbClr val="FF0000"/>
                </a:solidFill>
              </a:rPr>
              <a:t>新共享</a:t>
            </a:r>
            <a:r>
              <a:rPr lang="en-US" altLang="zh-CN" sz="1000" b="1">
                <a:solidFill>
                  <a:srgbClr val="FF0000"/>
                </a:solidFill>
              </a:rPr>
              <a:t>” - “</a:t>
            </a:r>
            <a:r>
              <a:rPr lang="zh-CN" altLang="en-US" sz="1000" b="1">
                <a:solidFill>
                  <a:srgbClr val="FF0000"/>
                </a:solidFill>
              </a:rPr>
              <a:t>显示器</a:t>
            </a:r>
            <a:r>
              <a:rPr lang="en-US" altLang="zh-CN" sz="1000" b="1">
                <a:solidFill>
                  <a:srgbClr val="FF0000"/>
                </a:solidFill>
              </a:rPr>
              <a:t>”</a:t>
            </a:r>
            <a:r>
              <a:rPr lang="zh-CN" altLang="en-US" sz="1000" b="1">
                <a:solidFill>
                  <a:srgbClr val="FF0000"/>
                </a:solidFill>
              </a:rPr>
              <a:t>）来展示</a:t>
            </a:r>
            <a:r>
              <a:rPr lang="en-US" altLang="zh-CN" sz="1000" b="1">
                <a:solidFill>
                  <a:srgbClr val="FF0000"/>
                </a:solidFill>
              </a:rPr>
              <a:t>PPT</a:t>
            </a:r>
            <a:endParaRPr lang="en-US" altLang="zh-CN" sz="1000" b="1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2993" y="579670"/>
            <a:ext cx="7605395" cy="30670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sz="1400" dirty="0" smtClean="0"/>
              <a:t>正式直播时，界面上方会出现</a:t>
            </a:r>
            <a:r>
              <a:rPr lang="en-US" altLang="zh-CN" sz="1400" b="1" dirty="0" smtClean="0"/>
              <a:t>“</a:t>
            </a:r>
            <a:r>
              <a:rPr lang="zh-CN" sz="1400" b="1" dirty="0" smtClean="0"/>
              <a:t>直播中</a:t>
            </a:r>
            <a:r>
              <a:rPr lang="en-US" altLang="zh-CN" sz="1400" b="1" dirty="0" smtClean="0"/>
              <a:t>”</a:t>
            </a:r>
            <a:r>
              <a:rPr lang="zh-CN" altLang="en-US" sz="1400" dirty="0" smtClean="0"/>
              <a:t>、</a:t>
            </a:r>
            <a:r>
              <a:rPr lang="en-US" altLang="zh-CN" sz="1400" b="1" dirty="0" smtClean="0"/>
              <a:t>“ </a:t>
            </a:r>
            <a:r>
              <a:rPr lang="zh-CN" altLang="en-US" sz="1400" b="1" dirty="0" smtClean="0"/>
              <a:t>云录制中</a:t>
            </a:r>
            <a:r>
              <a:rPr lang="en-US" altLang="zh-CN" sz="1400" b="1" dirty="0" smtClean="0"/>
              <a:t>”</a:t>
            </a:r>
            <a:r>
              <a:rPr lang="zh-CN" altLang="en-US" sz="1400" dirty="0" smtClean="0"/>
              <a:t>字样；建议通过</a:t>
            </a:r>
            <a:r>
              <a:rPr lang="en-US" altLang="zh-CN" sz="1400" b="1" dirty="0" smtClean="0"/>
              <a:t>“</a:t>
            </a:r>
            <a:r>
              <a:rPr lang="zh-CN" altLang="en-US" sz="1400" b="1" dirty="0" smtClean="0"/>
              <a:t>屏幕共享</a:t>
            </a:r>
            <a:r>
              <a:rPr lang="en-US" altLang="zh-CN" sz="1400" b="1" dirty="0" smtClean="0"/>
              <a:t>”</a:t>
            </a:r>
            <a:r>
              <a:rPr lang="zh-CN" altLang="en-US" sz="1400" dirty="0" smtClean="0"/>
              <a:t>的方式来展示</a:t>
            </a:r>
            <a:r>
              <a:rPr lang="en-US" altLang="zh-CN" sz="1400" dirty="0" smtClean="0"/>
              <a:t>PPT</a:t>
            </a:r>
            <a:endParaRPr lang="en-US" altLang="zh-CN" sz="1400" dirty="0" smtClean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rcRect l="9515" t="48482" r="29924" b="32220"/>
          <a:stretch>
            <a:fillRect/>
          </a:stretch>
        </p:blipFill>
        <p:spPr>
          <a:xfrm>
            <a:off x="1742440" y="2009140"/>
            <a:ext cx="4048760" cy="865505"/>
          </a:xfrm>
          <a:prstGeom prst="rect">
            <a:avLst/>
          </a:prstGeom>
        </p:spPr>
      </p:pic>
      <p:cxnSp>
        <p:nvCxnSpPr>
          <p:cNvPr id="16" name="直接箭头连接符 15"/>
          <p:cNvCxnSpPr/>
          <p:nvPr/>
        </p:nvCxnSpPr>
        <p:spPr>
          <a:xfrm>
            <a:off x="1247775" y="1940560"/>
            <a:ext cx="402590" cy="1149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798570" y="2564765"/>
            <a:ext cx="581025" cy="180975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1220" y="871220"/>
            <a:ext cx="7400925" cy="4159250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/>
          </a:bodyPr>
          <a:lstStyle/>
          <a:p>
            <a:r>
              <a:rPr lang="en-US" altLang="zh-CN" sz="1600" dirty="0" smtClean="0">
                <a:sym typeface="+mn-ea"/>
              </a:rPr>
              <a:t>3. </a:t>
            </a:r>
            <a:r>
              <a:rPr lang="zh-CN" sz="1600" dirty="0" smtClean="0">
                <a:sym typeface="+mn-ea"/>
              </a:rPr>
              <a:t>直播功能与操作方法</a:t>
            </a:r>
            <a:r>
              <a:rPr lang="en-US" altLang="zh-CN" sz="1600" dirty="0" smtClean="0">
                <a:sym typeface="+mn-ea"/>
              </a:rPr>
              <a:t> - </a:t>
            </a:r>
            <a:r>
              <a:rPr lang="zh-CN" sz="1600" dirty="0" smtClean="0">
                <a:sym typeface="+mn-ea"/>
              </a:rPr>
              <a:t>结束直播课</a:t>
            </a:r>
            <a:endParaRPr lang="zh-CN" sz="1600" dirty="0" smtClean="0">
              <a:sym typeface="+mn-ea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1631E-EC57-43D7-9F08-B3B8C861FB5F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871220" y="4454525"/>
            <a:ext cx="488950" cy="424180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649730" y="4358640"/>
            <a:ext cx="1811655" cy="3898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1200" b="1">
                <a:solidFill>
                  <a:schemeClr val="accent4"/>
                </a:solidFill>
              </a:rPr>
              <a:t>点击此按钮结束直播课</a:t>
            </a:r>
            <a:endParaRPr lang="zh-CN" altLang="en-US" sz="1200" b="1">
              <a:solidFill>
                <a:schemeClr val="accent4"/>
              </a:solidFill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flipV="1">
            <a:off x="1315085" y="4512310"/>
            <a:ext cx="360045" cy="57785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rcRect l="31856" t="26047" r="33393" b="36578"/>
          <a:stretch>
            <a:fillRect/>
          </a:stretch>
        </p:blipFill>
        <p:spPr>
          <a:xfrm>
            <a:off x="2829560" y="2050415"/>
            <a:ext cx="2468880" cy="1489710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4625975" y="3180715"/>
            <a:ext cx="572770" cy="262255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1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2993" y="579670"/>
            <a:ext cx="2796540" cy="30670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1400" dirty="0" smtClean="0">
                <a:sym typeface="+mn-ea"/>
              </a:rPr>
              <a:t>点击左下角</a:t>
            </a:r>
            <a:r>
              <a:rPr lang="en-US" altLang="zh-CN" sz="1400" b="1" dirty="0" smtClean="0">
                <a:sym typeface="+mn-ea"/>
              </a:rPr>
              <a:t>“</a:t>
            </a:r>
            <a:r>
              <a:rPr lang="zh-CN" altLang="en-US" sz="1400" b="1" dirty="0" smtClean="0">
                <a:sym typeface="+mn-ea"/>
              </a:rPr>
              <a:t>结束</a:t>
            </a:r>
            <a:r>
              <a:rPr lang="en-US" altLang="zh-CN" sz="1400" b="1" dirty="0" smtClean="0">
                <a:sym typeface="+mn-ea"/>
              </a:rPr>
              <a:t>”</a:t>
            </a:r>
            <a:r>
              <a:rPr lang="zh-CN" altLang="en-US" sz="1400" dirty="0" smtClean="0">
                <a:sym typeface="+mn-ea"/>
              </a:rPr>
              <a:t>按钮结束直播课</a:t>
            </a:r>
            <a:endParaRPr lang="en-US" altLang="zh-CN" sz="1400" dirty="0" smtClean="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0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11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12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13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14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15.xml><?xml version="1.0" encoding="utf-8"?>
<p:tagLst xmlns:p="http://schemas.openxmlformats.org/presentationml/2006/main">
  <p:tag name="AS_NET" val="2.0.50727.5485"/>
  <p:tag name="AS_OS" val="Microsoft Windows NT 6.1.7601 Service Pack 1"/>
  <p:tag name="AS_RELEASE_DATE" val="2018.04.09"/>
  <p:tag name="AS_TITLE" val="Aspose.Slides for .NET 2.0"/>
  <p:tag name="AS_VERSION" val="18.4"/>
  <p:tag name="commondata" val="eyJoZGlkIjoiOGNjZDU3MzE0MWU5MzVlZDA1MzcyZjMzNDllZDRhNTMifQ=="/>
  <p:tag name="KSO_WPP_MARK_KEY" val="73ad550d-4e80-4002-82c3-1b2c60412a97"/>
  <p:tag name="COMMONDATA" val="eyJoZGlkIjoiNWQzNGY1NTdhNGE2MGNiM2MxOThmZDRiYWI1NTY3MDA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5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6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7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8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ags/tag9.xml><?xml version="1.0" encoding="utf-8"?>
<p:tagLst xmlns:p="http://schemas.openxmlformats.org/presentationml/2006/main">
  <p:tag name="KSO_WM_DIAGRAM_VIRTUALLY_FRAME" val="{&quot;height&quot;:313.5915748031496,&quot;left&quot;:40.75,&quot;top&quot;:40.56897637795275,&quot;width&quot;:612.7}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Impact"/>
        <a:ea typeface="微软雅黑"/>
        <a:cs typeface="Arial"/>
      </a:majorFont>
      <a:minorFont>
        <a:latin typeface="Impact"/>
        <a:ea typeface="微软雅黑"/>
        <a:cs typeface="Arial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00000"/>
        </a:solidFill>
        <a:ln w="120650">
          <a:solidFill>
            <a:srgbClr val="BF4935"/>
          </a:solidFill>
        </a:ln>
        <a:effectLst>
          <a:innerShdw blurRad="330200" dist="165100" dir="16200000">
            <a:prstClr val="black">
              <a:alpha val="53000"/>
            </a:prstClr>
          </a:innerShdw>
        </a:effectLst>
      </a:spPr>
      <a:bodyPr rtlCol="0" anchor="ctr"/>
      <a:lstStyle>
        <a:defPPr algn="ctr">
          <a:defRPr sz="2100">
            <a:solidFill>
              <a:prstClr val="white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+mn-ea"/>
            <a:sym typeface="+mn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1447</Words>
  <Application>WPS 演示</Application>
  <PresentationFormat>全屏显示(16:9)</PresentationFormat>
  <Paragraphs>137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Impact</vt:lpstr>
      <vt:lpstr>Times New Roman</vt:lpstr>
      <vt:lpstr>黑体</vt:lpstr>
      <vt:lpstr>Arial Unicode MS</vt:lpstr>
      <vt:lpstr>Calibri</vt:lpstr>
      <vt:lpstr>Office 主题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上海剑姬网络科技有限公司</Company>
  <LinksUpToDate>false</LinksUpToDate>
  <SharedDoc>false</SharedDoc>
  <HyperlinksChanged>false</HyperlinksChanged>
  <AppVersion>14.0000</AppVersion>
  <Manager>风云办公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风云办公PPT模板</dc:title>
  <dc:creator>风云办公</dc:creator>
  <cp:keywords>风云办公</cp:keywords>
  <dc:description>风云办公 http://www.ppt118.com</dc:description>
  <cp:lastModifiedBy>Njtvu</cp:lastModifiedBy>
  <cp:revision>499</cp:revision>
  <dcterms:created xsi:type="dcterms:W3CDTF">2016-12-24T07:39:00Z</dcterms:created>
  <dcterms:modified xsi:type="dcterms:W3CDTF">2025-02-28T06:10:36Z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FDDBC3FA2D7C4F76BCB8359976C5EBA9_13</vt:lpwstr>
  </property>
</Properties>
</file>