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4" r:id="rId3"/>
    <p:sldId id="360" r:id="rId5"/>
    <p:sldId id="359" r:id="rId6"/>
    <p:sldId id="361" r:id="rId7"/>
    <p:sldId id="362" r:id="rId8"/>
    <p:sldId id="363" r:id="rId9"/>
    <p:sldId id="358" r:id="rId10"/>
  </p:sldIdLst>
  <p:sldSz cx="9144000" cy="6858000" type="screen4x3"/>
  <p:notesSz cx="6858000" cy="9144000"/>
  <p:custShowLst>
    <p:custShow name="自定义放映 1" id="0">
      <p:sldLst>
        <p:sld r:id="rId3"/>
        <p:sld r:id="rId3"/>
        <p:sld r:id="rId3"/>
        <p:sld r:id="rId3"/>
        <p:sld r:id="rId3"/>
        <p:sld r:id="rId3"/>
        <p:sld r:id="rId3"/>
        <p:sld r:id="rId3"/>
        <p:sld r:id="rId3"/>
        <p:sld r:id="rId3"/>
      </p:sldLst>
    </p:custShow>
    <p:custShow name="自定义放映1" id="1">
      <p:sldLst>
        <p:sld r:id="rId3"/>
      </p:sldLst>
    </p:custShow>
  </p:custShowLst>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TKO" initials="N"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FF00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0" d="100"/>
          <a:sy n="60" d="100"/>
        </p:scale>
        <p:origin x="-376" y="-2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Rectangle 4"/>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fontAlgn="base" hangingPunct="1"/>
            <a:fld id="{9A0DB2DC-4C9A-4742-B13C-FB6460FD3503}" type="slidenum">
              <a:rPr lang="en-US" altLang="zh-CN" sz="1200" strike="noStrike" noProof="1" dirty="0">
                <a:latin typeface="Arial" panose="020B0604020202020204" pitchFamily="34" charset="0"/>
                <a:ea typeface="宋体" panose="02010600030101010101" pitchFamily="2" charset="-122"/>
                <a:cs typeface="+mn-cs"/>
              </a:rPr>
            </a:fld>
            <a:endParaRPr lang="en-US" altLang="zh-CN"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en-US" altLang="zh-CN" sz="1200" dirty="0"/>
            </a:fld>
            <a:endParaRPr lang="en-US" altLang="zh-CN" sz="1200" dirty="0"/>
          </a:p>
        </p:txBody>
      </p:sp>
      <p:sp>
        <p:nvSpPr>
          <p:cNvPr id="4098" name="幻灯片图像占位符 1"/>
          <p:cNvSpPr>
            <a:spLocks noGrp="1" noRot="1" noChangeAspect="1" noTextEdit="1"/>
          </p:cNvSpPr>
          <p:nvPr>
            <p:ph type="sldImg"/>
          </p:nvPr>
        </p:nvSpPr>
        <p:spPr/>
      </p:sp>
      <p:sp>
        <p:nvSpPr>
          <p:cNvPr id="4099" name="备注占位符 2"/>
          <p:cNvSpPr>
            <a:spLocks noGrp="1"/>
          </p:cNvSpPr>
          <p:nvPr>
            <p:ph type="body"/>
          </p:nvPr>
        </p:nvSpPr>
        <p:spPr/>
        <p:txBody>
          <a:bodyPr wrap="square" lIns="91440" tIns="45720" rIns="91440" bIns="45720" anchor="t"/>
          <a:p>
            <a:pPr lvl="0" eaLnBrk="1" hangingPunct="1">
              <a:spcBef>
                <a:spcPct val="0"/>
              </a:spcBef>
            </a:pPr>
            <a:endParaRPr lang="zh-CN" altLang="zh-CN" dirty="0"/>
          </a:p>
        </p:txBody>
      </p:sp>
      <p:sp>
        <p:nvSpPr>
          <p:cNvPr id="4100"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en-US" altLang="zh-CN" sz="1200" dirty="0">
                <a:latin typeface="Calibri" panose="020F0502020204030204" pitchFamily="34" charset="0"/>
                <a:ea typeface="微软雅黑" panose="020B0503020204020204" charset="-122"/>
              </a:rPr>
            </a:fld>
            <a:endParaRPr lang="en-US" altLang="zh-CN" sz="1200" dirty="0">
              <a:latin typeface="Calibri" panose="020F0502020204030204" pitchFamily="34" charset="0"/>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p>
            <a:pPr lvl="0" indent="0" algn="r"/>
            <a:fld id="{9A0DB2DC-4C9A-4742-B13C-FB6460FD3503}"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VertTx">
  <p:cSld name="标题，剪贴画与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pPr fontAlgn="auto"/>
            <a:r>
              <a:rPr lang="zh-CN" altLang="en-US" strike="noStrike" noProof="1" smtClean="0"/>
              <a:t>单击此处编辑母版标题样式</a:t>
            </a:r>
            <a:endParaRPr lang="zh-CN" altLang="en-US" strike="noStrike" noProof="1"/>
          </a:p>
        </p:txBody>
      </p:sp>
      <p:sp>
        <p:nvSpPr>
          <p:cNvPr id="3" name="剪贴画占位符 2"/>
          <p:cNvSpPr>
            <a:spLocks noGrp="1"/>
          </p:cNvSpPr>
          <p:nvPr>
            <p:ph type="clipArt" sz="half" idx="1"/>
          </p:nvPr>
        </p:nvSpPr>
        <p:spPr>
          <a:xfrm>
            <a:off x="457200" y="1600203"/>
            <a:ext cx="4038600" cy="4533900"/>
          </a:xfrm>
        </p:spPr>
        <p:txBody>
          <a:bodyPr rtlCol="0">
            <a:normAutofit/>
          </a:bodyPr>
          <a:lstStyle/>
          <a:p>
            <a:pPr lvl="0" fontAlgn="auto"/>
            <a:endParaRPr lang="zh-CN" altLang="en-US" strike="noStrike" noProof="0"/>
          </a:p>
        </p:txBody>
      </p:sp>
      <p:sp>
        <p:nvSpPr>
          <p:cNvPr id="4" name="竖排文字占位符 3"/>
          <p:cNvSpPr>
            <a:spLocks noGrp="1"/>
          </p:cNvSpPr>
          <p:nvPr>
            <p:ph type="body" orient="vert" sz="half" idx="2"/>
          </p:nvPr>
        </p:nvSpPr>
        <p:spPr>
          <a:xfrm>
            <a:off x="4648200" y="1600203"/>
            <a:ext cx="4038600" cy="4533900"/>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a:xfrm>
            <a:off x="6553200" y="6244167"/>
            <a:ext cx="2133600" cy="457200"/>
          </a:xfrm>
          <a:prstGeom prst="rect">
            <a:avLst/>
          </a:prstGeom>
        </p:spPr>
        <p:txBody>
          <a:bodyPr vert="horz" lIns="91440" tIns="45720" rIns="91440" bIns="45720" rtlCol="0" anchor="ctr"/>
          <a:lstStyle>
            <a:lvl1pPr>
              <a:defRPr/>
            </a:lvl1pPr>
          </a:lstStyle>
          <a:p>
            <a:pPr fontAlgn="auto">
              <a:defRPr/>
            </a:pPr>
            <a:fld id="{F061FBD6-5FD4-4510-864E-FD89A8A8A9AC}" type="slidenum">
              <a:rPr lang="en-US" altLang="zh-CN" strike="noStrike" noProof="1">
                <a:latin typeface="+mn-lt"/>
                <a:ea typeface="+mn-ea"/>
                <a:cs typeface="+mn-cs"/>
              </a:rPr>
            </a:fld>
            <a:endParaRPr lang="en-US" altLang="zh-CN" strike="noStrike" noProof="1"/>
          </a:p>
        </p:txBody>
      </p:sp>
      <p:sp>
        <p:nvSpPr>
          <p:cNvPr id="6" name="日期占位符 5"/>
          <p:cNvSpPr>
            <a:spLocks noGrp="1"/>
          </p:cNvSpPr>
          <p:nvPr>
            <p:ph type="dt" sz="half" idx="11"/>
          </p:nvPr>
        </p:nvSpPr>
        <p:spPr>
          <a:xfrm>
            <a:off x="457200" y="6244167"/>
            <a:ext cx="2133600" cy="457200"/>
          </a:xfrm>
          <a:prstGeom prst="rect">
            <a:avLst/>
          </a:prstGeom>
        </p:spPr>
        <p:txBody>
          <a:bodyPr vert="horz" lIns="91440" tIns="45720" rIns="91440" bIns="45720" rtlCol="0" anchor="ctr"/>
          <a:lstStyle>
            <a:lvl1pPr>
              <a:defRPr/>
            </a:lvl1pPr>
          </a:lstStyle>
          <a:p>
            <a:pPr fontAlgn="auto">
              <a:defRPr/>
            </a:pPr>
            <a:r>
              <a:rPr lang="zh-CN" altLang="en-US" strike="noStrike" noProof="1">
                <a:latin typeface="+mn-lt"/>
                <a:ea typeface="+mn-ea"/>
                <a:cs typeface="+mn-cs"/>
              </a:rPr>
              <a:t>2009.8.1</a:t>
            </a:r>
            <a:endParaRPr lang="en-US" altLang="zh-CN" strike="noStrike" noProof="1"/>
          </a:p>
        </p:txBody>
      </p:sp>
      <p:sp>
        <p:nvSpPr>
          <p:cNvPr id="7" name="页脚占位符 6"/>
          <p:cNvSpPr>
            <a:spLocks noGrp="1"/>
          </p:cNvSpPr>
          <p:nvPr>
            <p:ph type="ftr" sz="quarter" idx="12"/>
          </p:nvPr>
        </p:nvSpPr>
        <p:spPr>
          <a:xfrm>
            <a:off x="3124200" y="6244167"/>
            <a:ext cx="2895600" cy="457200"/>
          </a:xfrm>
          <a:prstGeom prst="rect">
            <a:avLst/>
          </a:prstGeom>
        </p:spPr>
        <p:txBody>
          <a:bodyPr vert="horz" lIns="91440" tIns="45720" rIns="91440" bIns="45720" rtlCol="0" anchor="ctr"/>
          <a:lstStyle>
            <a:lvl1pPr>
              <a:defRPr/>
            </a:lvl1pPr>
          </a:lstStyle>
          <a:p>
            <a:pPr fontAlgn="auto">
              <a:defRPr/>
            </a:pPr>
            <a:r>
              <a:rPr lang="en-US" altLang="zh-CN" strike="noStrike" noProof="1">
                <a:latin typeface="+mn-lt"/>
                <a:ea typeface="+mn-ea"/>
                <a:cs typeface="+mn-cs"/>
              </a:rPr>
              <a:t>南京宏观经济学会 张启祥</a:t>
            </a:r>
            <a:endParaRPr lang="en-US" altLang="zh-CN" strike="noStrike" noProof="1"/>
          </a:p>
        </p:txBody>
      </p:sp>
    </p:spTree>
  </p:cSld>
  <p:clrMapOvr>
    <a:masterClrMapping/>
  </p:clrMapOvr>
  <p:transition spd="slow" advClick="0" advTm="10000">
    <p:strips dir="ru"/>
    <p:sndAc>
      <p:stSnd>
        <p:snd r:embed="rId2"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audio" Target="../media/audio1.wav"/><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TextBox 5"/>
          <p:cNvSpPr txBox="1"/>
          <p:nvPr/>
        </p:nvSpPr>
        <p:spPr>
          <a:xfrm>
            <a:off x="3636010" y="3501390"/>
            <a:ext cx="1550988" cy="775970"/>
          </a:xfrm>
          <a:prstGeom prst="rect">
            <a:avLst/>
          </a:prstGeom>
          <a:noFill/>
          <a:ln w="9525">
            <a:noFill/>
          </a:ln>
        </p:spPr>
        <p:txBody>
          <a:bodyPr lIns="69769" tIns="34884" rIns="69769" bIns="34884" anchor="t">
            <a:spAutoFit/>
          </a:bodyPr>
          <a:p>
            <a:pPr algn="ctr"/>
            <a:r>
              <a:rPr lang="zh-CN" altLang="zh-CN" sz="2800" b="1" dirty="0">
                <a:solidFill>
                  <a:srgbClr val="00B050"/>
                </a:solidFill>
                <a:latin typeface="华文楷体" panose="02010600040101010101" pitchFamily="2" charset="-122"/>
                <a:ea typeface="华文楷体" panose="02010600040101010101" pitchFamily="2" charset="-122"/>
              </a:rPr>
              <a:t>张启祥</a:t>
            </a:r>
            <a:endParaRPr lang="zh-CN" altLang="en-US" sz="2800" b="1" dirty="0">
              <a:solidFill>
                <a:srgbClr val="00B050"/>
              </a:solidFill>
              <a:latin typeface="华文楷体" panose="02010600040101010101" pitchFamily="2" charset="-122"/>
              <a:ea typeface="华文楷体" panose="02010600040101010101" pitchFamily="2" charset="-122"/>
            </a:endParaRPr>
          </a:p>
          <a:p>
            <a:pPr algn="ctr"/>
            <a:endParaRPr lang="zh-CN" altLang="zh-CN" b="1" dirty="0">
              <a:solidFill>
                <a:srgbClr val="00B050"/>
              </a:solidFill>
              <a:latin typeface="华文楷体" panose="02010600040101010101" pitchFamily="2" charset="-122"/>
              <a:ea typeface="华文楷体" panose="02010600040101010101" pitchFamily="2" charset="-122"/>
            </a:endParaRPr>
          </a:p>
        </p:txBody>
      </p:sp>
      <p:sp>
        <p:nvSpPr>
          <p:cNvPr id="3075" name="TextBox 6"/>
          <p:cNvSpPr txBox="1"/>
          <p:nvPr/>
        </p:nvSpPr>
        <p:spPr>
          <a:xfrm>
            <a:off x="254000" y="274638"/>
            <a:ext cx="1327150" cy="499110"/>
          </a:xfrm>
          <a:prstGeom prst="rect">
            <a:avLst/>
          </a:prstGeom>
          <a:noFill/>
          <a:ln w="9525">
            <a:noFill/>
          </a:ln>
        </p:spPr>
        <p:txBody>
          <a:bodyPr wrap="none" lIns="69769" tIns="34884" rIns="69769" bIns="34884" anchor="t">
            <a:spAutoFit/>
          </a:bodyPr>
          <a:p>
            <a:pPr algn="ctr" defTabSz="914400"/>
            <a:r>
              <a:rPr lang="en-US" altLang="zh-CN" sz="2800" dirty="0">
                <a:solidFill>
                  <a:srgbClr val="404040"/>
                </a:solidFill>
                <a:latin typeface="微软雅黑" panose="020B0503020204020204" charset="-122"/>
                <a:ea typeface="微软雅黑" panose="020B0503020204020204" charset="-122"/>
              </a:rPr>
              <a:t>2021</a:t>
            </a:r>
            <a:r>
              <a:rPr lang="zh-CN" altLang="zh-CN" sz="2800" dirty="0">
                <a:solidFill>
                  <a:srgbClr val="404040"/>
                </a:solidFill>
                <a:latin typeface="微软雅黑" panose="020B0503020204020204" charset="-122"/>
                <a:ea typeface="微软雅黑" panose="020B0503020204020204" charset="-122"/>
              </a:rPr>
              <a:t>夏</a:t>
            </a:r>
            <a:endParaRPr lang="zh-CN" altLang="zh-CN" sz="2800" dirty="0">
              <a:solidFill>
                <a:srgbClr val="404040"/>
              </a:solidFill>
              <a:latin typeface="微软雅黑" panose="020B0503020204020204" charset="-122"/>
              <a:ea typeface="微软雅黑" panose="020B0503020204020204" charset="-122"/>
            </a:endParaRPr>
          </a:p>
        </p:txBody>
      </p:sp>
      <p:sp>
        <p:nvSpPr>
          <p:cNvPr id="3076" name="TextBox 10"/>
          <p:cNvSpPr txBox="1"/>
          <p:nvPr/>
        </p:nvSpPr>
        <p:spPr>
          <a:xfrm>
            <a:off x="2627948" y="4221163"/>
            <a:ext cx="3816350" cy="1616075"/>
          </a:xfrm>
          <a:prstGeom prst="rect">
            <a:avLst/>
          </a:prstGeom>
          <a:noFill/>
          <a:ln w="9525">
            <a:noFill/>
          </a:ln>
        </p:spPr>
        <p:txBody>
          <a:bodyPr anchor="t">
            <a:spAutoFit/>
          </a:bodyPr>
          <a:p>
            <a:pPr algn="ctr">
              <a:lnSpc>
                <a:spcPct val="80000"/>
              </a:lnSpc>
            </a:pPr>
            <a:br>
              <a:rPr lang="en-US" altLang="zh-CN" sz="1200" b="1" dirty="0">
                <a:solidFill>
                  <a:schemeClr val="folHlink"/>
                </a:solidFill>
                <a:latin typeface="仿宋_GB2312" pitchFamily="49" charset="-122"/>
                <a:ea typeface="仿宋_GB2312" pitchFamily="49" charset="-122"/>
                <a:sym typeface="+mn-ea"/>
              </a:rPr>
            </a:br>
            <a:r>
              <a:rPr lang="zh-CN" altLang="en-US" sz="2800" b="1" dirty="0">
                <a:solidFill>
                  <a:srgbClr val="404040"/>
                </a:solidFill>
                <a:latin typeface="宋体" panose="02010600030101010101" pitchFamily="2" charset="-122"/>
                <a:cs typeface="宋体" panose="02010600030101010101" pitchFamily="2" charset="-122"/>
                <a:sym typeface="+mn-ea"/>
              </a:rPr>
              <a:t>正高级经济师</a:t>
            </a:r>
            <a:endParaRPr lang="zh-CN" altLang="en-US" sz="2800" b="1" dirty="0">
              <a:solidFill>
                <a:srgbClr val="404040"/>
              </a:solidFill>
              <a:latin typeface="宋体" panose="02010600030101010101" pitchFamily="2" charset="-122"/>
              <a:cs typeface="宋体" panose="02010600030101010101" pitchFamily="2" charset="-122"/>
            </a:endParaRPr>
          </a:p>
          <a:p>
            <a:pPr algn="ctr">
              <a:lnSpc>
                <a:spcPct val="80000"/>
              </a:lnSpc>
              <a:buFont typeface="Arial" panose="020B0604020202020204" pitchFamily="34" charset="0"/>
            </a:pPr>
            <a:endParaRPr lang="zh-CN" altLang="en-US" sz="2800" b="1" dirty="0">
              <a:solidFill>
                <a:srgbClr val="404040"/>
              </a:solidFill>
              <a:latin typeface="宋体" panose="02010600030101010101" pitchFamily="2" charset="-122"/>
              <a:cs typeface="宋体" panose="02010600030101010101" pitchFamily="2" charset="-122"/>
            </a:endParaRPr>
          </a:p>
          <a:p>
            <a:pPr algn="ctr">
              <a:lnSpc>
                <a:spcPct val="80000"/>
              </a:lnSpc>
              <a:buFont typeface="Wingdings" panose="05000000000000000000" pitchFamily="2" charset="2"/>
            </a:pPr>
            <a:r>
              <a:rPr lang="zh-CN" altLang="en-US" sz="2800" b="1" dirty="0">
                <a:solidFill>
                  <a:srgbClr val="404040"/>
                </a:solidFill>
                <a:latin typeface="宋体" panose="02010600030101010101" pitchFamily="2" charset="-122"/>
                <a:cs typeface="宋体" panose="02010600030101010101" pitchFamily="2" charset="-122"/>
              </a:rPr>
              <a:t>南京市政府信息中心</a:t>
            </a:r>
            <a:endParaRPr lang="zh-CN" altLang="en-US" sz="2800" b="1" dirty="0">
              <a:solidFill>
                <a:srgbClr val="404040"/>
              </a:solidFill>
              <a:latin typeface="宋体" panose="02010600030101010101" pitchFamily="2" charset="-122"/>
              <a:cs typeface="宋体" panose="02010600030101010101" pitchFamily="2" charset="-122"/>
            </a:endParaRPr>
          </a:p>
          <a:p>
            <a:pPr algn="ctr">
              <a:lnSpc>
                <a:spcPct val="80000"/>
              </a:lnSpc>
              <a:buFont typeface="Wingdings" panose="05000000000000000000" pitchFamily="2" charset="2"/>
            </a:pPr>
            <a:r>
              <a:rPr lang="zh-CN" altLang="en-US" sz="2800" b="1" dirty="0">
                <a:solidFill>
                  <a:srgbClr val="404040"/>
                </a:solidFill>
                <a:latin typeface="宋体" panose="02010600030101010101" pitchFamily="2" charset="-122"/>
                <a:cs typeface="宋体" panose="02010600030101010101" pitchFamily="2" charset="-122"/>
              </a:rPr>
              <a:t>预测部前主任</a:t>
            </a:r>
            <a:endParaRPr lang="zh-CN" altLang="en-US" sz="2800" b="1" dirty="0">
              <a:solidFill>
                <a:srgbClr val="404040"/>
              </a:solidFill>
              <a:latin typeface="宋体" panose="02010600030101010101" pitchFamily="2" charset="-122"/>
              <a:cs typeface="宋体" panose="02010600030101010101" pitchFamily="2" charset="-122"/>
            </a:endParaRPr>
          </a:p>
        </p:txBody>
      </p:sp>
      <p:sp>
        <p:nvSpPr>
          <p:cNvPr id="3077" name="Rectangle 4"/>
          <p:cNvSpPr txBox="1"/>
          <p:nvPr/>
        </p:nvSpPr>
        <p:spPr>
          <a:xfrm>
            <a:off x="-6350" y="7100888"/>
            <a:ext cx="9150350" cy="361950"/>
          </a:xfrm>
          <a:prstGeom prst="rect">
            <a:avLst/>
          </a:prstGeom>
          <a:noFill/>
          <a:ln w="9525">
            <a:noFill/>
          </a:ln>
        </p:spPr>
        <p:txBody>
          <a:bodyPr lIns="51408" tIns="25704" rIns="51408" bIns="25704" anchor="ctr"/>
          <a:p>
            <a:endParaRPr lang="zh-CN" altLang="zh-CN" sz="2000" b="1" dirty="0">
              <a:solidFill>
                <a:srgbClr val="FF0000"/>
              </a:solidFill>
              <a:latin typeface="微软雅黑" panose="020B0503020204020204" charset="-122"/>
              <a:ea typeface="微软雅黑" panose="020B0503020204020204" charset="-122"/>
            </a:endParaRPr>
          </a:p>
        </p:txBody>
      </p:sp>
      <p:sp>
        <p:nvSpPr>
          <p:cNvPr id="3080" name="矩形 13"/>
          <p:cNvSpPr/>
          <p:nvPr/>
        </p:nvSpPr>
        <p:spPr>
          <a:xfrm>
            <a:off x="840423" y="1065848"/>
            <a:ext cx="7704137" cy="1938020"/>
          </a:xfrm>
          <a:prstGeom prst="rect">
            <a:avLst/>
          </a:prstGeom>
          <a:noFill/>
          <a:ln w="9525">
            <a:noFill/>
          </a:ln>
        </p:spPr>
        <p:txBody>
          <a:bodyPr anchor="t">
            <a:spAutoFit/>
          </a:bodyPr>
          <a:p>
            <a:pPr algn="ctr"/>
            <a:r>
              <a:rPr lang="zh-CN" altLang="zh-CN" sz="6000" b="1" dirty="0">
                <a:solidFill>
                  <a:srgbClr val="FF0066"/>
                </a:solidFill>
                <a:latin typeface="黑体" panose="02010609060101010101" charset="-122"/>
                <a:ea typeface="黑体" panose="02010609060101010101" charset="-122"/>
              </a:rPr>
              <a:t>公共部门人力激励的特殊性</a:t>
            </a:r>
            <a:endParaRPr lang="zh-CN" altLang="zh-CN" sz="6000" b="1" dirty="0">
              <a:solidFill>
                <a:srgbClr val="FF0066"/>
              </a:solidFill>
              <a:latin typeface="黑体" panose="02010609060101010101" charset="-122"/>
              <a:ea typeface="黑体" panose="02010609060101010101" charset="-122"/>
            </a:endParaRPr>
          </a:p>
        </p:txBody>
      </p:sp>
    </p:spTree>
  </p:cSld>
  <p:clrMapOvr>
    <a:masterClrMapping/>
  </p:clrMapOvr>
  <p:transition spd="slow" advClick="0" advTm="0">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1765" y="765175"/>
            <a:ext cx="8841105" cy="5692775"/>
          </a:xfrm>
          <a:prstGeom prst="rect">
            <a:avLst/>
          </a:prstGeom>
          <a:noFill/>
          <a:ln w="9525">
            <a:noFill/>
          </a:ln>
        </p:spPr>
        <p:txBody>
          <a:bodyPr wrap="square">
            <a:spAutoFit/>
          </a:bodyPr>
          <a:p>
            <a:r>
              <a:rPr lang="zh-CN" sz="2800">
                <a:latin typeface="黑体" panose="02010609060101010101" charset="-122"/>
                <a:ea typeface="黑体" panose="02010609060101010101" charset="-122"/>
                <a:cs typeface="黑体" panose="02010609060101010101" charset="-122"/>
              </a:rPr>
              <a:t>（1）公务人员身份保障。</a:t>
            </a:r>
            <a:endParaRPr lang="zh-CN" sz="2800">
              <a:latin typeface="黑体" panose="02010609060101010101" charset="-122"/>
              <a:ea typeface="黑体" panose="02010609060101010101" charset="-122"/>
              <a:cs typeface="黑体" panose="02010609060101010101" charset="-122"/>
            </a:endParaRPr>
          </a:p>
          <a:p>
            <a:r>
              <a:rPr lang="zh-CN" sz="2800">
                <a:latin typeface="黑体" panose="02010609060101010101" charset="-122"/>
                <a:ea typeface="黑体" panose="02010609060101010101" charset="-122"/>
                <a:cs typeface="黑体" panose="02010609060101010101" charset="-122"/>
              </a:rPr>
              <a:t>（2）层级节制。</a:t>
            </a:r>
            <a:endParaRPr lang="zh-CN" sz="2800">
              <a:latin typeface="黑体" panose="02010609060101010101" charset="-122"/>
              <a:ea typeface="黑体" panose="02010609060101010101" charset="-122"/>
              <a:cs typeface="黑体" panose="02010609060101010101" charset="-122"/>
            </a:endParaRPr>
          </a:p>
          <a:p>
            <a:endParaRPr lang="zh-CN" sz="2800">
              <a:latin typeface="黑体" panose="02010609060101010101" charset="-122"/>
              <a:ea typeface="黑体" panose="02010609060101010101" charset="-122"/>
              <a:cs typeface="黑体" panose="02010609060101010101" charset="-122"/>
            </a:endParaRPr>
          </a:p>
          <a:p>
            <a:r>
              <a:rPr lang="zh-CN" sz="2800">
                <a:latin typeface="黑体" panose="02010609060101010101" charset="-122"/>
                <a:ea typeface="黑体" panose="02010609060101010101" charset="-122"/>
                <a:cs typeface="黑体" panose="02010609060101010101" charset="-122"/>
              </a:rPr>
              <a:t>（3）法规限制。</a:t>
            </a:r>
            <a:endParaRPr lang="zh-CN" sz="2800">
              <a:latin typeface="黑体" panose="02010609060101010101" charset="-122"/>
              <a:ea typeface="黑体" panose="02010609060101010101" charset="-122"/>
              <a:cs typeface="黑体" panose="02010609060101010101" charset="-122"/>
            </a:endParaRPr>
          </a:p>
          <a:p>
            <a:r>
              <a:rPr lang="zh-CN" sz="2800">
                <a:latin typeface="黑体" panose="02010609060101010101" charset="-122"/>
                <a:ea typeface="黑体" panose="02010609060101010101" charset="-122"/>
                <a:cs typeface="黑体" panose="02010609060101010101" charset="-122"/>
              </a:rPr>
              <a:t>（4）预算限制。</a:t>
            </a:r>
            <a:endParaRPr lang="zh-CN" sz="2800">
              <a:latin typeface="黑体" panose="02010609060101010101" charset="-122"/>
              <a:ea typeface="黑体" panose="02010609060101010101" charset="-122"/>
              <a:cs typeface="黑体" panose="02010609060101010101" charset="-122"/>
            </a:endParaRPr>
          </a:p>
          <a:p>
            <a:endParaRPr lang="zh-CN" sz="2800">
              <a:latin typeface="黑体" panose="02010609060101010101" charset="-122"/>
              <a:ea typeface="黑体" panose="02010609060101010101" charset="-122"/>
              <a:cs typeface="黑体" panose="02010609060101010101" charset="-122"/>
            </a:endParaRPr>
          </a:p>
          <a:p>
            <a:r>
              <a:rPr lang="zh-CN" sz="2800">
                <a:latin typeface="黑体" panose="02010609060101010101" charset="-122"/>
                <a:ea typeface="黑体" panose="02010609060101010101" charset="-122"/>
                <a:cs typeface="黑体" panose="02010609060101010101" charset="-122"/>
              </a:rPr>
              <a:t>（5）升迁。</a:t>
            </a:r>
            <a:endParaRPr lang="zh-CN" sz="2800">
              <a:latin typeface="黑体" panose="02010609060101010101" charset="-122"/>
              <a:ea typeface="黑体" panose="02010609060101010101" charset="-122"/>
              <a:cs typeface="黑体" panose="02010609060101010101" charset="-122"/>
            </a:endParaRPr>
          </a:p>
          <a:p>
            <a:r>
              <a:rPr lang="zh-CN" sz="2800">
                <a:latin typeface="黑体" panose="02010609060101010101" charset="-122"/>
                <a:ea typeface="黑体" panose="02010609060101010101" charset="-122"/>
                <a:cs typeface="黑体" panose="02010609060101010101" charset="-122"/>
              </a:rPr>
              <a:t>（</a:t>
            </a:r>
            <a:r>
              <a:rPr lang="en-US" sz="2800">
                <a:latin typeface="黑体" panose="02010609060101010101" charset="-122"/>
                <a:ea typeface="黑体" panose="02010609060101010101" charset="-122"/>
                <a:cs typeface="黑体" panose="02010609060101010101" charset="-122"/>
              </a:rPr>
              <a:t>6</a:t>
            </a:r>
            <a:r>
              <a:rPr lang="zh-CN" sz="2800">
                <a:latin typeface="黑体" panose="02010609060101010101" charset="-122"/>
                <a:ea typeface="黑体" panose="02010609060101010101" charset="-122"/>
                <a:cs typeface="黑体" panose="02010609060101010101" charset="-122"/>
              </a:rPr>
              <a:t>）人事制度的缺失。</a:t>
            </a:r>
            <a:endParaRPr lang="zh-CN" sz="2800">
              <a:latin typeface="黑体" panose="02010609060101010101" charset="-122"/>
              <a:ea typeface="黑体" panose="02010609060101010101" charset="-122"/>
              <a:cs typeface="黑体" panose="02010609060101010101" charset="-122"/>
            </a:endParaRPr>
          </a:p>
          <a:p>
            <a:endParaRPr lang="zh-CN" sz="2800">
              <a:latin typeface="黑体" panose="02010609060101010101" charset="-122"/>
              <a:ea typeface="黑体" panose="02010609060101010101" charset="-122"/>
              <a:cs typeface="黑体" panose="02010609060101010101" charset="-122"/>
            </a:endParaRPr>
          </a:p>
          <a:p>
            <a:r>
              <a:rPr lang="zh-CN" sz="2800">
                <a:latin typeface="黑体" panose="02010609060101010101" charset="-122"/>
                <a:ea typeface="黑体" panose="02010609060101010101" charset="-122"/>
                <a:cs typeface="黑体" panose="02010609060101010101" charset="-122"/>
              </a:rPr>
              <a:t>（</a:t>
            </a:r>
            <a:r>
              <a:rPr lang="en-US" sz="2800">
                <a:latin typeface="黑体" panose="02010609060101010101" charset="-122"/>
                <a:ea typeface="黑体" panose="02010609060101010101" charset="-122"/>
                <a:cs typeface="黑体" panose="02010609060101010101" charset="-122"/>
              </a:rPr>
              <a:t>7</a:t>
            </a:r>
            <a:r>
              <a:rPr lang="zh-CN" sz="2800">
                <a:latin typeface="黑体" panose="02010609060101010101" charset="-122"/>
                <a:ea typeface="黑体" panose="02010609060101010101" charset="-122"/>
                <a:cs typeface="黑体" panose="02010609060101010101" charset="-122"/>
              </a:rPr>
              <a:t>）政治挂帅。</a:t>
            </a:r>
            <a:endParaRPr lang="zh-CN" altLang="en-US" sz="28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560" y="0"/>
            <a:ext cx="8903970" cy="6892925"/>
          </a:xfrm>
          <a:prstGeom prst="rect">
            <a:avLst/>
          </a:prstGeom>
          <a:noFill/>
          <a:ln w="9525">
            <a:noFill/>
          </a:ln>
        </p:spPr>
        <p:txBody>
          <a:bodyPr wrap="square">
            <a:spAutoFit/>
          </a:bodyPr>
          <a:p>
            <a:r>
              <a:rPr lang="zh-CN" sz="2600">
                <a:ea typeface="宋体" panose="02010600030101010101" pitchFamily="2" charset="-122"/>
              </a:rPr>
              <a:t>数据显示，近年来离职的公务员数量逐年递增，2012年深圳辞职、被辞退及开除的公务员有118人，2013年为149人，2014年为164人，而2015年更是增加到194人。另外调往深圳市国有企事业单位或市外机关事业单位则有76人。去年深圳两会期间，南都曾发布8号南都提案，呼吁建立公务员合理薪酬体系、科学发展空间，引发舆论热议。为了解决留人的问题，近日，罗湖区率先出台了《罗湖区公职人员正向激励实施方案》，从四个维度发布17条具体措施，涵盖了公职人员的晋升、培养、关爱、鼓舞、保障等方方面面，希望提升队伍整体精气神，做到用事业留人、感情留人、待遇留人。公职人员加班加点已成常态“养老并轨以后，公职人员与社会其他工作人员已经没有本质区别，职业观念也发生了改变，机关工作不再是"铁饭碗"。”罗湖区委组织部副部长丘志在新闻通气会上指出，这是社会发展进步的必然结果，是正常的。“但由此带来的人才流失问题逐渐显现，全国各地都存在这一现象。”</a:t>
            </a:r>
            <a:endParaRPr lang="zh-CN" altLang="en-US" sz="2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0" y="116840"/>
            <a:ext cx="8932545" cy="6092825"/>
          </a:xfrm>
          <a:prstGeom prst="rect">
            <a:avLst/>
          </a:prstGeom>
          <a:noFill/>
          <a:ln w="9525">
            <a:noFill/>
          </a:ln>
        </p:spPr>
        <p:txBody>
          <a:bodyPr wrap="square">
            <a:spAutoFit/>
          </a:bodyPr>
          <a:p>
            <a:r>
              <a:rPr lang="zh-CN" sz="2600">
                <a:ea typeface="宋体" panose="02010600030101010101" pitchFamily="2" charset="-122"/>
              </a:rPr>
              <a:t>“虽然职业观念变了，但我们的工作属性没有改变，承担的社会管理与公共服务职责，依然要求公职人员必须具备公仆意识和奉献精神，需要召之即来、来之能战的工作机制。”丘志举例道，比如，台风来的时候，为确保辖区群众生命财产安全，很多公职人员通宵达旦地工作，但即便是通宵加班，公职人员也没有任何物质补贴，而且第二天依然要准点上班，这种机制需要行政权力驱动，这样的牺牲精神需要鞭策，更需要激励、关爱和保障。据了解，近年来，基层干部普遍反映，加班越来越多、要求越来越严、工作越来越累。以罗湖为例，当前正处于振兴发展的重大变革期，城市更新、产业升级等各方面的任务和压力都很大，去年罗湖启动实施“二线插花地”棚户区改造工作，共投入了800多名公职人员力量，他们在棚改一线连续“5+2”“白+黑”奋战了几个月，单位留守的，也是一个人干两个人的活，加班加点也已经常态化。</a:t>
            </a:r>
            <a:endParaRPr lang="zh-CN" altLang="en-US" sz="26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0" y="260985"/>
            <a:ext cx="9025890" cy="6123940"/>
          </a:xfrm>
          <a:prstGeom prst="rect">
            <a:avLst/>
          </a:prstGeom>
          <a:noFill/>
          <a:ln w="9525">
            <a:noFill/>
          </a:ln>
        </p:spPr>
        <p:txBody>
          <a:bodyPr wrap="square">
            <a:spAutoFit/>
          </a:bodyPr>
          <a:p>
            <a:r>
              <a:rPr lang="zh-CN" sz="2800">
                <a:ea typeface="宋体" panose="02010600030101010101" pitchFamily="2" charset="-122"/>
              </a:rPr>
              <a:t>“当然，这种状态成为常态并不是坏事，公职人员越忙，越有助于提升政府社会管理效能，为群众提供更好的公共服务。”丘志称，但是，长期连续高负荷的工作状态，对公职人员的职业认同感与组织归属感势必会产生负面影响。丘志指出，罗湖是特区最早的建成区，引领了改革开放，接下来能不能为深圳老城区凤凰涅槃开出一条新路，还需要一批又一批想干、敢干、肯干、会干的党员干部，来共同推动这一目标的实现。“所以我们当前要做的不仅是要留住人，还得把干部的积极性调动起来。”从四个方面全方位加大关爱因此，罗湖从现有的政策规定中梳理出17项具体激励措施，从政治、工作、精神及生活四个方面全方位加大对公职人员的关爱保障力度。</a:t>
            </a:r>
            <a:endParaRPr lang="zh-CN" altLang="en-US"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0" y="45085"/>
            <a:ext cx="8997315" cy="6985635"/>
          </a:xfrm>
          <a:prstGeom prst="rect">
            <a:avLst/>
          </a:prstGeom>
          <a:noFill/>
          <a:ln w="9525">
            <a:noFill/>
          </a:ln>
        </p:spPr>
        <p:txBody>
          <a:bodyPr wrap="square">
            <a:spAutoFit/>
          </a:bodyPr>
          <a:p>
            <a:r>
              <a:rPr lang="zh-CN" sz="2800">
                <a:ea typeface="宋体" panose="02010600030101010101" pitchFamily="2" charset="-122"/>
              </a:rPr>
              <a:t>比如，在政治方面，坚持正确的选人用人导向，“为担当者请功、让有为者有位”，有效发挥干部选拔任用指挥棒作用，营造“以实绩论英雄”的干事创业氛围，坚决不让实干者受委屈，以政治上的成就感提升个人获得感，进而实现激励目的。在生活方面，建立常态化关心关爱机制，实行定期家访，要求各单位班子成员应经常性到本单位干部职工家中家访，增进单位与家庭之间的交流。保障落实带薪休假待遇，对长期加班、工作超负荷及连续两年未休年休假的实施强制休假等。“正向激励实施方案的具体举措都在规范之内，我们并没有创设违规或者超标的待遇。”罗湖区委常委李小宁强调，方案将散落在各个文件之中的规定进行整合，对由各个不同部门负责的保障内容交由区委组织部作为统筹牵头单位，使正向激励更好地落到实处，让干部更有获得感，更有干事激情。</a:t>
            </a:r>
            <a:endParaRPr lang="zh-CN" altLang="en-US" sz="2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矩形 24"/>
          <p:cNvSpPr/>
          <p:nvPr/>
        </p:nvSpPr>
        <p:spPr>
          <a:xfrm>
            <a:off x="196850" y="5732463"/>
            <a:ext cx="774700" cy="22987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PPT</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模板下载：</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www.1ppt.com/moban/     </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行业</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PPT</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模板：</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www.1ppt.com/hangye/ </a:t>
            </a:r>
            <a:endParaRPr kumimoji="0" lang="en-US" altLang="zh-CN" sz="100" b="0" i="0" u="none" strike="noStrike" kern="0" cap="none" spc="0" normalizeH="0" baseline="0" noProof="0" dirty="0">
              <a:ln>
                <a:noFill/>
              </a:ln>
              <a:solidFill>
                <a:schemeClr val="tx2">
                  <a:lumMod val="40000"/>
                  <a:lumOff val="6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节日</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PPT</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模板：</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www.1ppt.com/jieri/           PPT</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素材下载：</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www.1ppt.com/sucai/</a:t>
            </a:r>
            <a:endParaRPr kumimoji="0" lang="en-US" altLang="zh-CN" sz="100" b="0" i="0" u="none" strike="noStrike" kern="0" cap="none" spc="0" normalizeH="0" baseline="0" noProof="0" dirty="0">
              <a:ln>
                <a:noFill/>
              </a:ln>
              <a:solidFill>
                <a:schemeClr val="tx2">
                  <a:lumMod val="40000"/>
                  <a:lumOff val="6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PPT</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背景图片：</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www.1ppt.com/beijing/      PPT</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图表下载：</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www.1ppt.com/tubiao/      </a:t>
            </a:r>
            <a:endParaRPr kumimoji="0" lang="en-US" altLang="zh-CN" sz="100" b="0" i="0" u="none" strike="noStrike" kern="0" cap="none" spc="0" normalizeH="0" baseline="0" noProof="0" dirty="0">
              <a:ln>
                <a:noFill/>
              </a:ln>
              <a:solidFill>
                <a:schemeClr val="tx2">
                  <a:lumMod val="40000"/>
                  <a:lumOff val="6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优秀</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PPT</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下载：</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www.1ppt.com/xiazai/        PPT</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教程： </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www.1ppt.com/powerpoint/      </a:t>
            </a:r>
            <a:endParaRPr kumimoji="0" lang="en-US" altLang="zh-CN" sz="100" b="0" i="0" u="none" strike="noStrike" kern="0" cap="none" spc="0" normalizeH="0" baseline="0" noProof="0" dirty="0">
              <a:ln>
                <a:noFill/>
              </a:ln>
              <a:solidFill>
                <a:schemeClr val="tx2">
                  <a:lumMod val="40000"/>
                  <a:lumOff val="6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Word</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教程： </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www.1ppt.com/word/              Excel</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教程：</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www.1ppt.com/excel/  </a:t>
            </a:r>
            <a:endParaRPr kumimoji="0" lang="en-US" altLang="zh-CN" sz="100" b="0" i="0" u="none" strike="noStrike" kern="0" cap="none" spc="0" normalizeH="0" baseline="0" noProof="0" dirty="0">
              <a:ln>
                <a:noFill/>
              </a:ln>
              <a:solidFill>
                <a:schemeClr val="tx2">
                  <a:lumMod val="40000"/>
                  <a:lumOff val="6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资料下载：</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www.1ppt.com/ziliao/                PPT</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课件下载：</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www.1ppt.com/kejian/ </a:t>
            </a:r>
            <a:endParaRPr kumimoji="0" lang="en-US" altLang="zh-CN" sz="100" b="0" i="0" u="none" strike="noStrike" kern="0" cap="none" spc="0" normalizeH="0" baseline="0" noProof="0" dirty="0">
              <a:ln>
                <a:noFill/>
              </a:ln>
              <a:solidFill>
                <a:schemeClr val="tx2">
                  <a:lumMod val="40000"/>
                  <a:lumOff val="6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范文下载：</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www.1ppt.com/fanwen/             </a:t>
            </a: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试卷下载：</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www.1ppt.com/shiti/  </a:t>
            </a:r>
            <a:endParaRPr kumimoji="0" lang="en-US" altLang="zh-CN" sz="100" b="0" i="0" u="none" strike="noStrike" kern="0" cap="none" spc="0" normalizeH="0" baseline="0" noProof="0" dirty="0">
              <a:ln>
                <a:noFill/>
              </a:ln>
              <a:solidFill>
                <a:schemeClr val="tx2">
                  <a:lumMod val="40000"/>
                  <a:lumOff val="6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教案下载：</a:t>
            </a: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www.1ppt.com/jiaoan/  </a:t>
            </a:r>
            <a:r>
              <a:rPr kumimoji="0" lang="en-US" altLang="zh-CN" sz="100" b="0" i="0" u="none" strike="noStrike" kern="0" cap="none" spc="0" normalizeH="0" baseline="0" noProof="0" dirty="0" smtClean="0">
                <a:ln>
                  <a:noFill/>
                </a:ln>
                <a:solidFill>
                  <a:schemeClr val="tx2">
                    <a:lumMod val="40000"/>
                    <a:lumOff val="60000"/>
                  </a:schemeClr>
                </a:solidFill>
                <a:effectLst/>
                <a:uLnTx/>
                <a:uFillTx/>
                <a:latin typeface="+mn-lt"/>
                <a:ea typeface="+mn-ea"/>
                <a:cs typeface="+mn-cs"/>
              </a:rPr>
              <a:t>      PPT</a:t>
            </a:r>
            <a:r>
              <a:rPr kumimoji="0" lang="zh-CN" altLang="en-US" sz="100" b="0" i="0" u="none" strike="noStrike" kern="0" cap="none" spc="0" normalizeH="0" baseline="0" noProof="0" dirty="0" smtClean="0">
                <a:ln>
                  <a:noFill/>
                </a:ln>
                <a:solidFill>
                  <a:schemeClr val="tx2">
                    <a:lumMod val="40000"/>
                    <a:lumOff val="60000"/>
                  </a:schemeClr>
                </a:solidFill>
                <a:effectLst/>
                <a:uLnTx/>
                <a:uFillTx/>
                <a:latin typeface="+mn-lt"/>
                <a:ea typeface="+mn-ea"/>
                <a:cs typeface="+mn-cs"/>
              </a:rPr>
              <a:t>论坛：</a:t>
            </a:r>
            <a:r>
              <a:rPr kumimoji="0" lang="en-US" altLang="zh-CN" sz="100" b="0" i="0" u="none" strike="noStrike" kern="0" cap="none" spc="0" normalizeH="0" baseline="0" noProof="0" dirty="0" smtClean="0">
                <a:ln>
                  <a:noFill/>
                </a:ln>
                <a:solidFill>
                  <a:schemeClr val="tx2">
                    <a:lumMod val="40000"/>
                    <a:lumOff val="60000"/>
                  </a:schemeClr>
                </a:solidFill>
                <a:effectLst/>
                <a:uLnTx/>
                <a:uFillTx/>
                <a:latin typeface="+mn-lt"/>
                <a:ea typeface="+mn-ea"/>
                <a:cs typeface="+mn-cs"/>
              </a:rPr>
              <a:t>www.1ppt.cn</a:t>
            </a:r>
            <a:endParaRPr kumimoji="0" lang="en-US" altLang="zh-CN" sz="100" b="0" i="0" u="none" strike="noStrike" kern="0" cap="none" spc="0" normalizeH="0" baseline="0" noProof="0" dirty="0">
              <a:ln>
                <a:noFill/>
              </a:ln>
              <a:solidFill>
                <a:schemeClr val="tx2">
                  <a:lumMod val="40000"/>
                  <a:lumOff val="6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chemeClr val="tx2">
                    <a:lumMod val="40000"/>
                    <a:lumOff val="60000"/>
                  </a:schemeClr>
                </a:solidFill>
                <a:effectLst/>
                <a:uLnTx/>
                <a:uFillTx/>
                <a:latin typeface="+mn-lt"/>
                <a:ea typeface="+mn-ea"/>
                <a:cs typeface="+mn-cs"/>
              </a:rPr>
              <a:t> </a:t>
            </a:r>
            <a:endParaRPr kumimoji="0" lang="zh-CN" altLang="en-US" sz="100" b="0" i="0" u="none" strike="noStrike" kern="0" cap="none" spc="0" normalizeH="0" baseline="0" noProof="0" dirty="0">
              <a:ln>
                <a:noFill/>
              </a:ln>
              <a:solidFill>
                <a:schemeClr val="tx2">
                  <a:lumMod val="40000"/>
                  <a:lumOff val="60000"/>
                </a:schemeClr>
              </a:solidFill>
              <a:effectLst/>
              <a:uLnTx/>
              <a:uFillTx/>
            </a:endParaRPr>
          </a:p>
        </p:txBody>
      </p:sp>
      <p:cxnSp>
        <p:nvCxnSpPr>
          <p:cNvPr id="37" name="直接连接符 36"/>
          <p:cNvCxnSpPr/>
          <p:nvPr/>
        </p:nvCxnSpPr>
        <p:spPr>
          <a:xfrm>
            <a:off x="5189538" y="5407025"/>
            <a:ext cx="0" cy="239713"/>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331913" y="2060575"/>
            <a:ext cx="257175" cy="504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 name="矩形 7"/>
          <p:cNvSpPr/>
          <p:nvPr/>
        </p:nvSpPr>
        <p:spPr>
          <a:xfrm>
            <a:off x="1619250" y="2060575"/>
            <a:ext cx="1971675" cy="247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 name="矩形 8"/>
          <p:cNvSpPr/>
          <p:nvPr/>
        </p:nvSpPr>
        <p:spPr>
          <a:xfrm rot="5400000">
            <a:off x="2674144" y="3021806"/>
            <a:ext cx="2170113" cy="247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flipV="1">
            <a:off x="3276600" y="3933825"/>
            <a:ext cx="255588" cy="3413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1" name="矩形 10"/>
          <p:cNvSpPr/>
          <p:nvPr/>
        </p:nvSpPr>
        <p:spPr>
          <a:xfrm flipV="1">
            <a:off x="1187450" y="4005263"/>
            <a:ext cx="1971675" cy="247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0904" name="TextBox 22"/>
          <p:cNvSpPr txBox="1"/>
          <p:nvPr/>
        </p:nvSpPr>
        <p:spPr>
          <a:xfrm>
            <a:off x="468313" y="2708275"/>
            <a:ext cx="3598862" cy="738505"/>
          </a:xfrm>
          <a:prstGeom prst="rect">
            <a:avLst/>
          </a:prstGeom>
          <a:noFill/>
          <a:ln w="9525">
            <a:noFill/>
          </a:ln>
        </p:spPr>
        <p:txBody>
          <a:bodyPr wrap="square" lIns="0" tIns="0" rIns="0" bIns="0" anchor="t">
            <a:spAutoFit/>
          </a:bodyPr>
          <a:p>
            <a:r>
              <a:rPr lang="zh-CN" altLang="en-US" sz="4800" dirty="0">
                <a:solidFill>
                  <a:srgbClr val="2F2F2F"/>
                </a:solidFill>
                <a:latin typeface="微软雅黑" panose="020B0503020204020204" charset="-122"/>
                <a:ea typeface="微软雅黑" panose="020B0503020204020204" charset="-122"/>
              </a:rPr>
              <a:t>谢谢</a:t>
            </a:r>
            <a:r>
              <a:rPr lang="zh-CN" altLang="zh-CN" sz="2400" b="1" dirty="0">
                <a:solidFill>
                  <a:srgbClr val="FF0000"/>
                </a:solidFill>
                <a:latin typeface="华文彩云" panose="02010800040101010101" charset="-122"/>
                <a:ea typeface="华文彩云" panose="02010800040101010101" charset="-122"/>
              </a:rPr>
              <a:t>您的</a:t>
            </a:r>
            <a:r>
              <a:rPr lang="zh-CN" altLang="en-US" sz="2400" b="1" dirty="0">
                <a:solidFill>
                  <a:srgbClr val="FF0000"/>
                </a:solidFill>
                <a:latin typeface="华文彩云" panose="02010800040101010101" charset="-122"/>
                <a:ea typeface="华文彩云" panose="02010800040101010101" charset="-122"/>
              </a:rPr>
              <a:t>富贵时间</a:t>
            </a:r>
            <a:endParaRPr lang="zh-CN" altLang="en-US" sz="2400" b="1" dirty="0">
              <a:solidFill>
                <a:srgbClr val="FF0000"/>
              </a:solidFill>
              <a:latin typeface="华文彩云" panose="02010800040101010101" charset="-122"/>
              <a:ea typeface="华文彩云" panose="02010800040101010101" charset="-122"/>
            </a:endParaRPr>
          </a:p>
        </p:txBody>
      </p:sp>
      <p:sp>
        <p:nvSpPr>
          <p:cNvPr id="80905" name="TextBox 23"/>
          <p:cNvSpPr txBox="1"/>
          <p:nvPr/>
        </p:nvSpPr>
        <p:spPr>
          <a:xfrm>
            <a:off x="1619250" y="3500438"/>
            <a:ext cx="1506220" cy="307340"/>
          </a:xfrm>
          <a:prstGeom prst="rect">
            <a:avLst/>
          </a:prstGeom>
          <a:noFill/>
          <a:ln w="9525">
            <a:noFill/>
          </a:ln>
        </p:spPr>
        <p:txBody>
          <a:bodyPr wrap="none" lIns="0" tIns="0" rIns="0" bIns="0" anchor="t">
            <a:spAutoFit/>
          </a:bodyPr>
          <a:p>
            <a:r>
              <a:rPr lang="en-US" altLang="zh-CN" sz="2000" dirty="0">
                <a:solidFill>
                  <a:srgbClr val="2F2F2F"/>
                </a:solidFill>
                <a:latin typeface="微软雅黑" panose="020B0503020204020204" charset="-122"/>
                <a:ea typeface="微软雅黑" panose="020B0503020204020204" charset="-122"/>
              </a:rPr>
              <a:t>THANK YOU</a:t>
            </a:r>
            <a:endParaRPr lang="zh-CN" altLang="en-US" sz="2000" dirty="0">
              <a:solidFill>
                <a:srgbClr val="2F2F2F"/>
              </a:solidFill>
              <a:latin typeface="微软雅黑" panose="020B0503020204020204" charset="-122"/>
              <a:ea typeface="微软雅黑" panose="020B0503020204020204" charset="-122"/>
            </a:endParaRPr>
          </a:p>
        </p:txBody>
      </p:sp>
      <p:sp>
        <p:nvSpPr>
          <p:cNvPr id="80906" name="Rectangle 4"/>
          <p:cNvSpPr txBox="1"/>
          <p:nvPr/>
        </p:nvSpPr>
        <p:spPr>
          <a:xfrm>
            <a:off x="-6350" y="6183313"/>
            <a:ext cx="9150350" cy="271462"/>
          </a:xfrm>
          <a:prstGeom prst="rect">
            <a:avLst/>
          </a:prstGeom>
          <a:noFill/>
          <a:ln w="9525">
            <a:noFill/>
          </a:ln>
        </p:spPr>
        <p:txBody>
          <a:bodyPr wrap="square" lIns="51408" tIns="25704" rIns="51408" bIns="25704" anchor="ctr"/>
          <a:p>
            <a:endParaRPr lang="zh-CN" altLang="zh-CN" sz="2000" b="1" dirty="0">
              <a:solidFill>
                <a:srgbClr val="FF0000"/>
              </a:solidFill>
              <a:latin typeface="微软雅黑" panose="020B0503020204020204" charset="-122"/>
              <a:ea typeface="微软雅黑" panose="020B0503020204020204" charset="-122"/>
            </a:endParaRPr>
          </a:p>
        </p:txBody>
      </p:sp>
      <p:pic>
        <p:nvPicPr>
          <p:cNvPr id="80907" name="图片 11"/>
          <p:cNvPicPr>
            <a:picLocks noChangeAspect="1"/>
          </p:cNvPicPr>
          <p:nvPr/>
        </p:nvPicPr>
        <p:blipFill>
          <a:blip r:embed="rId1"/>
          <a:stretch>
            <a:fillRect/>
          </a:stretch>
        </p:blipFill>
        <p:spPr>
          <a:xfrm>
            <a:off x="5148263" y="2133600"/>
            <a:ext cx="2398712" cy="2395538"/>
          </a:xfrm>
          <a:prstGeom prst="rect">
            <a:avLst/>
          </a:prstGeom>
          <a:noFill/>
          <a:ln w="9525">
            <a:noFill/>
          </a:ln>
        </p:spPr>
      </p:pic>
      <p:sp>
        <p:nvSpPr>
          <p:cNvPr id="80908" name="Rectangle 1"/>
          <p:cNvSpPr/>
          <p:nvPr/>
        </p:nvSpPr>
        <p:spPr>
          <a:xfrm>
            <a:off x="4572000" y="4725194"/>
            <a:ext cx="3455988" cy="460375"/>
          </a:xfrm>
          <a:prstGeom prst="rect">
            <a:avLst/>
          </a:prstGeom>
          <a:noFill/>
          <a:ln w="9525">
            <a:noFill/>
          </a:ln>
        </p:spPr>
        <p:txBody>
          <a:bodyPr wrap="square" lIns="91440" tIns="45720" rIns="91440" bIns="45720" anchor="ctr">
            <a:spAutoFit/>
          </a:bodyPr>
          <a:p>
            <a:pPr algn="r" defTabSz="914400"/>
            <a:r>
              <a:rPr lang="zh-CN" altLang="zh-CN" sz="2400" b="1" baseline="0" dirty="0">
                <a:solidFill>
                  <a:srgbClr val="00B050"/>
                </a:solidFill>
                <a:latin typeface="微软雅黑" panose="020B0503020204020204" charset="-122"/>
                <a:ea typeface="微软雅黑" panose="020B0503020204020204" charset="-122"/>
              </a:rPr>
              <a:t>张启祥</a:t>
            </a:r>
            <a:r>
              <a:rPr lang="zh-CN" altLang="en-US" sz="2400" b="1" baseline="0" dirty="0">
                <a:solidFill>
                  <a:srgbClr val="00B050"/>
                </a:solidFill>
                <a:latin typeface="微软雅黑" panose="020B0503020204020204" charset="-122"/>
                <a:ea typeface="微软雅黑" panose="020B0503020204020204" charset="-122"/>
              </a:rPr>
              <a:t>  </a:t>
            </a:r>
            <a:r>
              <a:rPr lang="en-US" altLang="zh-CN" sz="2400" b="1" baseline="0" dirty="0">
                <a:solidFill>
                  <a:srgbClr val="00B050"/>
                </a:solidFill>
                <a:latin typeface="Arial" panose="020B0604020202020204" pitchFamily="34" charset="0"/>
                <a:ea typeface="宋体" panose="02010600030101010101" pitchFamily="2" charset="-122"/>
              </a:rPr>
              <a:t>13851890017</a:t>
            </a:r>
            <a:endParaRPr lang="en-US" altLang="zh-CN" sz="2400" b="1" baseline="0" dirty="0">
              <a:solidFill>
                <a:srgbClr val="00B050"/>
              </a:solidFill>
              <a:latin typeface="Arial" panose="020B0604020202020204" pitchFamily="34" charset="0"/>
              <a:ea typeface="宋体" panose="02010600030101010101" pitchFamily="2" charset="-122"/>
            </a:endParaRPr>
          </a:p>
        </p:txBody>
      </p:sp>
    </p:spTree>
  </p:cSld>
  <p:clrMapOvr>
    <a:masterClrMapping/>
  </p:clrMapOvr>
  <p:transition spd="slow" advClick="0" advTm="10000">
    <p:strips dir="ru"/>
    <p:sndAc>
      <p:stSnd>
        <p:snd r:embed="rId2" name="chimes.wav"/>
      </p:stSnd>
    </p:sndAc>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2080</Words>
  <Application>WPS 演示</Application>
  <PresentationFormat>全屏显示(4:3)</PresentationFormat>
  <Paragraphs>58</Paragraphs>
  <Slides>7</Slides>
  <Notes>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幻灯片标题</vt:lpstr>
      </vt:variant>
      <vt:variant>
        <vt:i4>7</vt:i4>
      </vt:variant>
      <vt:variant>
        <vt:lpstr>自定义放映</vt:lpstr>
      </vt:variant>
      <vt:variant>
        <vt:i4>2</vt:i4>
      </vt:variant>
    </vt:vector>
  </HeadingPairs>
  <TitlesOfParts>
    <vt:vector size="21" baseType="lpstr">
      <vt:lpstr>Arial</vt:lpstr>
      <vt:lpstr>宋体</vt:lpstr>
      <vt:lpstr>Wingdings</vt:lpstr>
      <vt:lpstr>华文楷体</vt:lpstr>
      <vt:lpstr>微软雅黑</vt:lpstr>
      <vt:lpstr>仿宋_GB2312</vt:lpstr>
      <vt:lpstr>黑体</vt:lpstr>
      <vt:lpstr>Calibri</vt:lpstr>
      <vt:lpstr>华文彩云</vt:lpstr>
      <vt:lpstr>仿宋</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lpstr>自定义放映1</vt:lpstr>
    </vt:vector>
  </TitlesOfParts>
  <Company>微软用户</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微软中国</dc:creator>
  <cp:lastModifiedBy>Admin</cp:lastModifiedBy>
  <cp:revision>26</cp:revision>
  <dcterms:created xsi:type="dcterms:W3CDTF">2018-09-11T22:58:00Z</dcterms:created>
  <dcterms:modified xsi:type="dcterms:W3CDTF">2021-05-12T13:16:00Z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2052-11.1.0.10446</vt:lpwstr>
  </property>
  <property fmtid="{D5CDD505-2E9C-101B-9397-08002B2CF9AE}" pid="3" name="ICV">
    <vt:lpwstr>AF75A26215F1460E8E322F2F9A5DAB82</vt:lpwstr>
  </property>
</Properties>
</file>